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6EF2E-3CE2-47D0-A572-D3B22BECC4CE}" v="14" dt="2019-11-21T15:27:23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445BF-6839-4E38-8B38-49019004D3A0}" type="datetimeFigureOut">
              <a:rPr lang="it-IT" smtClean="0"/>
              <a:t>22/11/2019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66ED3-2554-4D93-ACBC-557D42ADCC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CED98A2-A161-4099-B115-CECEE06A537E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3FD39-618B-47CD-92A9-264BE4F10F96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C5A6-BA77-451A-BE8E-934652FC93B0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9B42E-A5D9-4CE9-AE38-725FACA49E14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729B9-3E9E-4662-B1A2-16226F221B70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AE949-6594-4277-B71F-325AE49FAD33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ADA29-F704-495D-B325-8BA41B2E6EBC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7B97-ADF1-47C0-978D-653A5C6A9897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E8D6-D08B-4EF4-AB85-4FB948F6BF87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AF56-B0AA-440A-8A6A-991165503C5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76D5-3594-4D47-A3A0-9B98DB29475A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B547-2750-45B8-BD75-453F4B8DDC73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307E-41D4-4B94-B164-10244C12ADFE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3464D-989D-4CE8-B318-2F17432ED2FB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272E9-9E63-4AEA-A1C7-CA1CC52B0D7C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AF8AD-307A-4979-B396-B4B8215178A7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80F9C-5254-4262-8606-BE4F6997B2D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5DB00-B37C-4EF6-BB09-4D2AAAAFB945}" type="datetime1">
              <a:rPr lang="en-US" smtClean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Avv. Stefania Fontana - Biella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BBCBFF-737F-4BAD-BE8B-CFFD65CD8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069" y="1238250"/>
            <a:ext cx="8158688" cy="2466975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F0"/>
                </a:solidFill>
              </a:rPr>
              <a:t>TRATTAMENTO DI FINE RAPPORTO E PENSIONE DI REVERSIBILITA’ NELLA DISCIPLINA DEL DIVORZIO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24C256-72D6-4E65-B4B7-F186B1C17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5067" y="5210175"/>
            <a:ext cx="8158690" cy="781050"/>
          </a:xfrm>
        </p:spPr>
        <p:txBody>
          <a:bodyPr>
            <a:noAutofit/>
          </a:bodyPr>
          <a:lstStyle/>
          <a:p>
            <a:pPr algn="l"/>
            <a:r>
              <a:rPr lang="it-IT" sz="2400" b="1" dirty="0"/>
              <a:t>Avv. Stefania Fontana - BIELLA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B35F5BF-DD24-431C-99D2-40CEDE60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99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3EAC37-6B40-42F9-8A51-3DFA2A0F2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2400" dirty="0"/>
              <a:t>GRAZIE PER L’ATTENZIONE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2ACD63-0FB8-4AAF-83A5-0D10A885E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598894"/>
            <a:ext cx="6815669" cy="475130"/>
          </a:xfrm>
        </p:spPr>
        <p:txBody>
          <a:bodyPr>
            <a:normAutofit/>
          </a:bodyPr>
          <a:lstStyle/>
          <a:p>
            <a:pPr algn="just"/>
            <a:r>
              <a:rPr lang="it-IT" sz="2000" b="1" dirty="0"/>
              <a:t>Avv. Stefania Fontana - BIELLA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ABCFF84-A3DD-4E4B-BB06-728EE1BF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54AD36-F4AB-43A6-ADF6-27058E3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Trattamento di Fine Rapporto </a:t>
            </a:r>
            <a:br>
              <a:rPr lang="it-IT" b="1" dirty="0"/>
            </a:br>
            <a:r>
              <a:rPr lang="it-IT" b="1" dirty="0"/>
              <a:t>art. 12 bis L. 898/70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3AABD7-EF2B-4810-98C6-105B47E4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AMBITO DI APPLICAZIONE</a:t>
            </a:r>
          </a:p>
          <a:p>
            <a:pPr algn="just"/>
            <a:r>
              <a:rPr lang="it-IT" sz="2000" dirty="0"/>
              <a:t>DIVORZIO – SCIOGLIMENTO UNIONI CIVILI</a:t>
            </a:r>
          </a:p>
          <a:p>
            <a:pPr algn="just"/>
            <a:r>
              <a:rPr lang="it-IT" sz="2000" i="1" dirty="0"/>
              <a:t>RATIO</a:t>
            </a:r>
            <a:r>
              <a:rPr lang="it-IT" sz="2000" dirty="0"/>
              <a:t>: IN PARTE </a:t>
            </a:r>
            <a:r>
              <a:rPr lang="it-IT" sz="2000" dirty="0">
                <a:solidFill>
                  <a:schemeClr val="tx1"/>
                </a:solidFill>
              </a:rPr>
              <a:t>ASSISTENZIALE,</a:t>
            </a:r>
            <a:r>
              <a:rPr lang="it-IT" sz="2000" dirty="0"/>
              <a:t> IN PARTE COMPENSATIVA DEL CONTRIBUTO DATO DAL CONIUGE NEL MATRIMONIO, IN PARTE PARTECIPATIVA (CONIUGE DIVORZIATO TITOLARE DI ASSEGNO HA CONTRIBUITO ALLA FORMAZIONE DELL’INDENNITA’ (Corte Cost. 23/1991 e Cass. 28874/2005 partecipazione ad un reddito differito)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25A6CF7-1BFB-4A74-9386-D88831921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 marL="342900" indent="-342900" algn="just">
              <a:buAutoNum type="arabicPeriod"/>
            </a:pPr>
            <a:r>
              <a:rPr lang="it-IT" sz="2400" dirty="0"/>
              <a:t>Il coniuge nei cui confronti sia stata </a:t>
            </a:r>
            <a:r>
              <a:rPr lang="it-IT" sz="2400" dirty="0">
                <a:solidFill>
                  <a:schemeClr val="tx1"/>
                </a:solidFill>
                <a:highlight>
                  <a:srgbClr val="FFFF00"/>
                </a:highlight>
              </a:rPr>
              <a:t>pronunciata sentenza </a:t>
            </a:r>
            <a:r>
              <a:rPr lang="it-IT" sz="2400" dirty="0"/>
              <a:t>di scioglimento o di cessazione degli effetti civili del matrimonio ha diritto, </a:t>
            </a:r>
            <a:r>
              <a:rPr lang="it-IT" sz="2400" dirty="0">
                <a:highlight>
                  <a:srgbClr val="FFFF00"/>
                </a:highlight>
              </a:rPr>
              <a:t>se non passato a nuove nozze</a:t>
            </a:r>
            <a:r>
              <a:rPr lang="it-IT" sz="2400" dirty="0"/>
              <a:t> e in quanto sia </a:t>
            </a:r>
            <a:r>
              <a:rPr lang="it-IT" sz="2400" dirty="0">
                <a:highlight>
                  <a:srgbClr val="FFFF00"/>
                </a:highlight>
              </a:rPr>
              <a:t>titolare di assegno</a:t>
            </a:r>
            <a:r>
              <a:rPr lang="it-IT" sz="2400" dirty="0"/>
              <a:t> ai sensi dell’art. 5, ad una </a:t>
            </a:r>
            <a:r>
              <a:rPr lang="it-IT" sz="2400" dirty="0">
                <a:highlight>
                  <a:srgbClr val="FFFF00"/>
                </a:highlight>
              </a:rPr>
              <a:t>percentuale dell’indennità di fine rapporto </a:t>
            </a:r>
            <a:r>
              <a:rPr lang="it-IT" sz="2400" dirty="0"/>
              <a:t>percepita dall’altro coniuge all’atto della cessazione del rapporto di lavoro anche se l’indennità viene a maturare dopo la sentenza.</a:t>
            </a:r>
          </a:p>
          <a:p>
            <a:pPr marL="342900" indent="-342900" algn="just">
              <a:buAutoNum type="arabicPeriod"/>
            </a:pPr>
            <a:r>
              <a:rPr lang="it-IT" sz="2400" dirty="0"/>
              <a:t>Tale percentuale è pari al quaranta per cento dell’indennità totale </a:t>
            </a:r>
            <a:r>
              <a:rPr lang="it-IT" sz="2400" dirty="0">
                <a:highlight>
                  <a:srgbClr val="FFFF00"/>
                </a:highlight>
              </a:rPr>
              <a:t>riferibile agli anni </a:t>
            </a:r>
            <a:r>
              <a:rPr lang="it-IT" sz="2400" dirty="0"/>
              <a:t>in cui il rapporto di lavoro è coinciso con il matrimonio.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77C55D-2201-4F39-91E8-3B7209AA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136433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6647C-9882-48EB-854F-0C584337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05435"/>
            <a:ext cx="9601196" cy="1013011"/>
          </a:xfrm>
        </p:spPr>
        <p:txBody>
          <a:bodyPr>
            <a:normAutofit/>
          </a:bodyPr>
          <a:lstStyle/>
          <a:p>
            <a:r>
              <a:rPr lang="it-IT" sz="2400" b="1" dirty="0"/>
              <a:t>DIVORZIO – SOGGETTI LEGITTIMATI – TEMPI E PROCEDURE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494198-85B1-47FF-8A2F-135EB0889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2188"/>
            <a:ext cx="9601196" cy="3383680"/>
          </a:xfrm>
        </p:spPr>
        <p:txBody>
          <a:bodyPr>
            <a:normAutofit fontScale="85000" lnSpcReduction="20000"/>
          </a:bodyPr>
          <a:lstStyle/>
          <a:p>
            <a:r>
              <a:rPr lang="it-IT" dirty="0"/>
              <a:t>SOLO IL DIVORZIATO NE HA DIRITTO: SE PERCEPITO DAL CONIUGE UN T.F.R. DOPO LA SEPARAZIONE - REVISIONE ASSEGNO EX ART 710 C.P.C. – FRUIZIONE ASSEGNO DIVORZILE O TITOLARITA’ ASTRATTA ? OCCORRE RICONOSCIMENTO GIUDIZIALE (art. 5 l. 263/2005 interpretazione autentica)</a:t>
            </a:r>
          </a:p>
          <a:p>
            <a:r>
              <a:rPr lang="it-IT" dirty="0"/>
              <a:t>UNA TANTUM DIVORZILE (art. 5 , 8° co. l. 898) ? NO QUOTA 40% T.R.F.</a:t>
            </a:r>
          </a:p>
          <a:p>
            <a:r>
              <a:rPr lang="it-IT" dirty="0"/>
              <a:t>SE T.F.R. MATURA PRIMA DELLA DOMANDA DI DIVORZIO ? NO QUOTA 40% MA STIMA CONDIZIONI ECONOMICHE DEL CONIUGE</a:t>
            </a:r>
          </a:p>
          <a:p>
            <a:r>
              <a:rPr lang="it-IT" dirty="0"/>
              <a:t>SE T.F.R. MATURA DOPO LA PRONUNCIA DI DIVORZIO ? SI QUOTA 40% AZIONABILE RICORSO EX ART. 737 C.P.C.</a:t>
            </a:r>
          </a:p>
          <a:p>
            <a:r>
              <a:rPr lang="it-IT" dirty="0"/>
              <a:t>SE T.F.R. MATURA DOPO LA DOMANDA DI DIVORZIO MA PRIMA DELLA PRONUNCIA: SI QUOTA 40% LIQUIDATA CON SENTENZA (Cass. 5654/2012)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31E39BD-5180-4108-A883-FB967A34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243581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DA531-FAD9-4C3C-BE1F-3CE251709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COME SI CALCOLA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5CFD6D-E21B-42C5-871A-E59B5EC91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sz="1600" dirty="0"/>
              <a:t>SULLE SOMME DI CUI ALL’ART. 2120 C.C. – SULL’ INDENNITA’ DI BUONUSCITA DEGLI STATALI ? DI FINE SERVIZIO ? SULL’ INCENTIVO ALL’ESODO ? (SI, Cass. (</a:t>
            </a:r>
            <a:r>
              <a:rPr lang="it-IT" sz="1600" dirty="0" err="1"/>
              <a:t>ord</a:t>
            </a:r>
            <a:r>
              <a:rPr lang="it-IT" sz="1600" dirty="0"/>
              <a:t>.) 14171/2016) - SULLE INDENNITA’ DI MANCATO PREAVVISO E PER GIUSTA CAUSA (Artt. 2118 e 2119 c.c.)? NO (Cass. 3294/1007) </a:t>
            </a:r>
          </a:p>
          <a:p>
            <a:pPr algn="just"/>
            <a:r>
              <a:rPr lang="it-IT" sz="1600" dirty="0"/>
              <a:t>RATIO:  SU TUTTE LE INDENNITA’ CHE SONO RETRIBUZIONI DIFFERITE – NO SU SUMME VERSATE AI FONDI PENSIONE (NATURA PREVIDENZIALE E NON RETRIBUTIVA Cass. S.U. 4949/2015)</a:t>
            </a:r>
          </a:p>
          <a:p>
            <a:pPr algn="just"/>
            <a:r>
              <a:rPr lang="it-IT" sz="1600" dirty="0"/>
              <a:t>SUL NETTO PERCEPITO E AL NETTO ACCONTI T.F.R. VERSATI NEL CORSO DEL LAVORO</a:t>
            </a:r>
          </a:p>
          <a:p>
            <a:pPr algn="just"/>
            <a:r>
              <a:rPr lang="it-IT" sz="1600" i="1" dirty="0"/>
              <a:t>DURATA DEL MATRIMONIO = </a:t>
            </a:r>
            <a:r>
              <a:rPr lang="it-IT" sz="1600" dirty="0"/>
              <a:t>TENENDO CONTO ANCHE DEL PERIODO DI SEPARAZIONE</a:t>
            </a:r>
          </a:p>
          <a:p>
            <a:pPr algn="just"/>
            <a:r>
              <a:rPr lang="it-IT" sz="1600" dirty="0"/>
              <a:t>INDENNITA’ TOTALE PERCEPITA NETTA </a:t>
            </a:r>
            <a:r>
              <a:rPr lang="it-IT" sz="1600" dirty="0">
                <a:solidFill>
                  <a:schemeClr val="tx1"/>
                </a:solidFill>
              </a:rPr>
              <a:t>:</a:t>
            </a:r>
            <a:r>
              <a:rPr lang="it-IT" sz="1600" dirty="0"/>
              <a:t> ANNI DI DURATA DEL RAPPORTO DI LAVORO </a:t>
            </a:r>
            <a:r>
              <a:rPr lang="it-IT" sz="1200" dirty="0"/>
              <a:t>X</a:t>
            </a:r>
            <a:r>
              <a:rPr lang="it-IT" sz="1600" dirty="0"/>
              <a:t> ANNI IN CUI LAVORO HA COINCISO CON MATRIMONIO = 40%</a:t>
            </a:r>
          </a:p>
          <a:p>
            <a:endParaRPr lang="it-IT" sz="16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35842A4-2EA9-468F-9B3A-55E859900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1410543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08676A-DD4E-42F5-8101-25A1C608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E’ DIRITTO RINUNCIABILE 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4CD5A8-2E4E-4DCE-8B07-1117EFF6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517092"/>
          </a:xfrm>
        </p:spPr>
        <p:txBody>
          <a:bodyPr>
            <a:normAutofit/>
          </a:bodyPr>
          <a:lstStyle/>
          <a:p>
            <a:pPr algn="just"/>
            <a:r>
              <a:rPr lang="it-IT" sz="1600" dirty="0"/>
              <a:t>SE IL DIRITTO SORGE PER MORTE DELL’EX CONIUGE LAVORATORE: DIRITTO DELL’EX CONIUGE SORGE (Art. 2122 c.c.) – SE CONCORSO TRA EX CONIUGE E FIGLI E PARENTI A CARICO RIPARTO IN 2 QUOTE, UNA PER I FIGLI O PARENTI A CARICO, L’ALTRA PER IL CONIUGE SUPERSTITE E/O EX CONIUGE E SE CONCORRONO RIPARTITA IN BASE ALLA DURATA DEI MATRIMONI</a:t>
            </a:r>
          </a:p>
          <a:p>
            <a:pPr algn="just"/>
            <a:r>
              <a:rPr lang="it-IT" sz="1600" dirty="0"/>
              <a:t>DIRITTO DISPONIBILE</a:t>
            </a:r>
          </a:p>
          <a:p>
            <a:pPr algn="just"/>
            <a:r>
              <a:rPr lang="it-IT" sz="1600" dirty="0"/>
              <a:t>PUO’ ESSERE OGGETTO DI TRANSAZIONE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4B6234A-8ECD-4182-B1DD-761C14C4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28696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3B765-9000-4682-9124-D3E12E11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pensione di reversibilità</a:t>
            </a:r>
            <a:br>
              <a:rPr lang="it-IT" b="1" dirty="0"/>
            </a:br>
            <a:r>
              <a:rPr lang="it-IT" b="1" dirty="0"/>
              <a:t>art. 9 co. 2 l 898/70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51EFDF4-0CC5-4815-B27A-EA9DFA866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DIVORZIO – SCIOGLIMENTO UNIONI CIVILI</a:t>
            </a:r>
          </a:p>
          <a:p>
            <a:r>
              <a:rPr lang="it-IT" dirty="0"/>
              <a:t>SENTENZA</a:t>
            </a:r>
          </a:p>
          <a:p>
            <a:r>
              <a:rPr lang="it-IT" dirty="0"/>
              <a:t>NON PASSAGGIO A NUOVE NOZZE</a:t>
            </a:r>
          </a:p>
          <a:p>
            <a:r>
              <a:rPr lang="it-IT" dirty="0"/>
              <a:t>TITOLARITA’ ASSEGNO DIVORZILE</a:t>
            </a:r>
          </a:p>
          <a:p>
            <a:r>
              <a:rPr lang="it-IT" dirty="0"/>
              <a:t>RAPPORTO DI LAVORO ANTERIORE ALLA SENTENZA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7717ACC-E2EC-4874-961A-C62D2839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In caso di </a:t>
            </a:r>
            <a:r>
              <a:rPr lang="it-IT" dirty="0">
                <a:solidFill>
                  <a:schemeClr val="tx1"/>
                </a:solidFill>
                <a:highlight>
                  <a:srgbClr val="FFFF00"/>
                </a:highlight>
              </a:rPr>
              <a:t>morte dell’ex coniuge </a:t>
            </a:r>
            <a:r>
              <a:rPr lang="it-IT" dirty="0"/>
              <a:t>e in assenza di un coniuge superstite avente i requisiti per la pensione di reversibilità, il coniuge rispetto al quale è stata </a:t>
            </a:r>
            <a:r>
              <a:rPr lang="it-IT" dirty="0">
                <a:highlight>
                  <a:srgbClr val="FFFF00"/>
                </a:highlight>
              </a:rPr>
              <a:t>pronunciata sentenza </a:t>
            </a:r>
            <a:r>
              <a:rPr lang="it-IT" dirty="0"/>
              <a:t>di scioglimento o di cessazione degli effetti civili del matrimonio ha diritto, </a:t>
            </a:r>
            <a:r>
              <a:rPr lang="it-IT" dirty="0">
                <a:highlight>
                  <a:srgbClr val="FFFF00"/>
                </a:highlight>
              </a:rPr>
              <a:t>se non passato a nuove nozze</a:t>
            </a:r>
            <a:r>
              <a:rPr lang="it-IT" dirty="0"/>
              <a:t> e sempre che sia </a:t>
            </a:r>
            <a:r>
              <a:rPr lang="it-IT" dirty="0">
                <a:highlight>
                  <a:srgbClr val="FFFF00"/>
                </a:highlight>
              </a:rPr>
              <a:t>titolare di assegno</a:t>
            </a:r>
            <a:r>
              <a:rPr lang="it-IT" dirty="0"/>
              <a:t> ai sensi dell’articolo 5, alla pensione di reversibilità, sempre che il </a:t>
            </a:r>
            <a:r>
              <a:rPr lang="it-IT" dirty="0">
                <a:highlight>
                  <a:srgbClr val="FFFF00"/>
                </a:highlight>
              </a:rPr>
              <a:t>rapporto</a:t>
            </a:r>
            <a:r>
              <a:rPr lang="it-IT" dirty="0"/>
              <a:t> da cui trae origine il trattamento pensionistico sia </a:t>
            </a:r>
            <a:r>
              <a:rPr lang="it-IT" dirty="0">
                <a:highlight>
                  <a:srgbClr val="FFFF00"/>
                </a:highlight>
              </a:rPr>
              <a:t>anteriore alla sentenza</a:t>
            </a:r>
            <a:r>
              <a:rPr lang="it-IT" dirty="0"/>
              <a:t>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7C7871-6533-4B38-BAC8-D846C42D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4226927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C65221B-5411-4354-9D21-559BBC7F3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1844"/>
          </a:xfrm>
        </p:spPr>
        <p:txBody>
          <a:bodyPr>
            <a:normAutofit/>
          </a:bodyPr>
          <a:lstStyle/>
          <a:p>
            <a:r>
              <a:rPr lang="it-IT" sz="2400" b="1" dirty="0"/>
              <a:t>CASISTICA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3F26F8-191D-4A3B-B058-53390F80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29" y="2698376"/>
            <a:ext cx="9507068" cy="3177492"/>
          </a:xfrm>
        </p:spPr>
        <p:txBody>
          <a:bodyPr>
            <a:normAutofit/>
          </a:bodyPr>
          <a:lstStyle/>
          <a:p>
            <a:r>
              <a:rPr lang="it-IT" sz="1600" dirty="0"/>
              <a:t>MORTE DEL CONIUGE DURANTE GIUDIZIO DI DIVORZIO, DOPO SENTENZA SULLO </a:t>
            </a:r>
            <a:r>
              <a:rPr lang="it-IT" sz="1600" i="1" dirty="0"/>
              <a:t>STATUS </a:t>
            </a:r>
            <a:r>
              <a:rPr lang="it-IT" sz="1600" dirty="0"/>
              <a:t>CONIUGE NON ANCORA TITOLARE DI ASSEGNO: INTERESSE A RIASSUMERE IL GIUDIZIO PER AVERE DETERMINAZIONE ASSEGNO DIVORZILE E REVERSIBILITA’ (Cass. </a:t>
            </a:r>
            <a:r>
              <a:rPr lang="it-IT" sz="1600" dirty="0" err="1"/>
              <a:t>ord</a:t>
            </a:r>
            <a:r>
              <a:rPr lang="it-IT" sz="1600" dirty="0"/>
              <a:t>. 21598/2014)</a:t>
            </a:r>
          </a:p>
          <a:p>
            <a:r>
              <a:rPr lang="it-IT" sz="1600" dirty="0"/>
              <a:t>UNA TANTUM DIVORZILE E REVERSIBILITA’: CONTRASTO SEZIONI CASS. RISOLTO CON CASS. S.U. 22434/2018 = NO REVERSIBILITA’ (idem INPS Circ. 18.11.2015 n. 185)</a:t>
            </a:r>
          </a:p>
          <a:p>
            <a:r>
              <a:rPr lang="it-IT" sz="1600" dirty="0"/>
              <a:t>CONIUGE SEPARATO, REVERSIBILITA’, QUANDO ? SE TITOLARE DI ASSEGNO MANTENIMENTO O ALIMENTARE (Cass. Sez. lav. 11428/2004) </a:t>
            </a:r>
            <a:r>
              <a:rPr lang="it-IT" sz="1600" i="1" dirty="0"/>
              <a:t>CONTRA</a:t>
            </a:r>
            <a:r>
              <a:rPr lang="it-IT" sz="1600" dirty="0"/>
              <a:t> (REVERSIBILITA’ ANCHE SENZA ASSEGNO O STATO DI BISOGNO) Cass. sez. lav. 6684/2009 Cass. 4555/2009 ; REVERSIBILITA’ ANCHE IN CASO DI ASSENZA DI ASSEGNO PER CONIUGE SEPARATO CON ADDEBITO (Cass. Sez. lav. 2606/2018; Cass. Sez. lav. 7464/2019)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AFA7D3-8CD2-4D30-9614-38E5334C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3130435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489195-8562-4F31-9E96-F58324B2A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574737"/>
          </a:xfrm>
        </p:spPr>
        <p:txBody>
          <a:bodyPr/>
          <a:lstStyle/>
          <a:p>
            <a:r>
              <a:rPr lang="it-IT" b="1" dirty="0"/>
              <a:t>Art. 9, co. 3 l. 898/70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C2B10-D5D2-497B-862F-5C57C9436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COME SI CALCOLA LA QUOTA ?</a:t>
            </a:r>
          </a:p>
          <a:p>
            <a:r>
              <a:rPr lang="it-IT" dirty="0"/>
              <a:t>DURATA DEL RAPPORTO</a:t>
            </a:r>
          </a:p>
          <a:p>
            <a:r>
              <a:rPr lang="it-IT" dirty="0"/>
              <a:t>CRITERI CORRETTIVI ULTERIORI:</a:t>
            </a:r>
          </a:p>
          <a:p>
            <a:r>
              <a:rPr lang="it-IT" dirty="0"/>
              <a:t>a) AMMONTARE ASSEGNO DIVORZILE</a:t>
            </a:r>
          </a:p>
          <a:p>
            <a:r>
              <a:rPr lang="it-IT" dirty="0"/>
              <a:t>b) CONDIZIONI DI ENTRAMBI GLI EX CONIUGI</a:t>
            </a:r>
          </a:p>
          <a:p>
            <a:r>
              <a:rPr lang="it-IT" dirty="0"/>
              <a:t>c) DURATA DELLA CONVIVENZA PREMATRIMONIALE</a:t>
            </a:r>
          </a:p>
          <a:p>
            <a:r>
              <a:rPr lang="it-IT" dirty="0"/>
              <a:t>d) CONTRIBUTO DATO DA CIASCUN CONIUGE ALLA FAMIGLIA</a:t>
            </a:r>
          </a:p>
          <a:p>
            <a:r>
              <a:rPr lang="it-IT" dirty="0"/>
              <a:t>e) OGNI ALTRO ELEMENTO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2C94F9-413A-4806-BCC1-8987ADD58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2160494"/>
            <a:ext cx="3718455" cy="3854824"/>
          </a:xfrm>
        </p:spPr>
        <p:txBody>
          <a:bodyPr>
            <a:noAutofit/>
          </a:bodyPr>
          <a:lstStyle/>
          <a:p>
            <a:pPr algn="just"/>
            <a:r>
              <a:rPr lang="it-IT" dirty="0"/>
              <a:t>3. Qualora esista un </a:t>
            </a:r>
            <a:r>
              <a:rPr lang="it-IT" dirty="0">
                <a:highlight>
                  <a:srgbClr val="FFFF00"/>
                </a:highlight>
              </a:rPr>
              <a:t>coniuge superstite </a:t>
            </a:r>
            <a:r>
              <a:rPr lang="it-IT" dirty="0"/>
              <a:t>avente i requisiti per la pensione di reversibilità, </a:t>
            </a:r>
            <a:r>
              <a:rPr lang="it-IT" dirty="0">
                <a:highlight>
                  <a:srgbClr val="FFFF00"/>
                </a:highlight>
              </a:rPr>
              <a:t>una quota della pensione e degli altri assegni</a:t>
            </a:r>
            <a:r>
              <a:rPr lang="it-IT" dirty="0"/>
              <a:t> a questi spettanti </a:t>
            </a:r>
            <a:r>
              <a:rPr lang="it-IT" dirty="0">
                <a:highlight>
                  <a:srgbClr val="FFFF00"/>
                </a:highlight>
              </a:rPr>
              <a:t>è attribuita dal tribunale, </a:t>
            </a:r>
            <a:r>
              <a:rPr lang="it-IT" dirty="0"/>
              <a:t>tenendo conto della </a:t>
            </a:r>
            <a:r>
              <a:rPr lang="it-IT" dirty="0">
                <a:highlight>
                  <a:srgbClr val="FFFF00"/>
                </a:highlight>
              </a:rPr>
              <a:t>durata del rapporto</a:t>
            </a:r>
            <a:r>
              <a:rPr lang="it-IT" dirty="0"/>
              <a:t>, al coniuge rispetto al quale è stata pronunciata la sentenza di scioglimento o di cessazione degli effetti civili del matrimonio e che sia </a:t>
            </a:r>
            <a:r>
              <a:rPr lang="it-IT" dirty="0">
                <a:highlight>
                  <a:srgbClr val="FFFF00"/>
                </a:highlight>
              </a:rPr>
              <a:t>titolare dell’assegno di cui allo articolo 5</a:t>
            </a:r>
            <a:r>
              <a:rPr lang="it-IT" dirty="0"/>
              <a:t>. Se in tale condizione si trovano più persone, il tribunale provvede a ripartire fra tutti la pensione e gli altri assegni, nonché a ripartire tra i restanti le quote attribuite a chi sia successivamente morto o passato a nuove nozze.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3F7188-A0AE-4F33-BC84-CE85B1FE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541047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CD39B-06AE-4C91-81D5-97C72718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COME SI SVOLGE LA PROCEDURA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A0B79E-3EC3-4023-9C5F-968B6354A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RICORSO EX ART. 737 C.P.C. AL TRIBUNALE DA PARTE DELL’EX CONIUGE DIVORZIATO PER FAR ACCERTARE IL PROPRIO DIRITTO, PROCEDIMENTO SI CONCLUDE CON SENTENZA (art. 9 co. 5 l. 898/70)</a:t>
            </a:r>
          </a:p>
          <a:p>
            <a:r>
              <a:rPr lang="it-IT" dirty="0"/>
              <a:t>Il </a:t>
            </a:r>
            <a:r>
              <a:rPr lang="it-IT" dirty="0" err="1"/>
              <a:t>familiarista</a:t>
            </a:r>
            <a:r>
              <a:rPr lang="it-IT" dirty="0"/>
              <a:t> 20.5.2019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AD71C0A-1C38-4D6D-AA3C-EBA2B2B7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Avv. Stefania Fontana - Biella</a:t>
            </a:r>
          </a:p>
        </p:txBody>
      </p:sp>
    </p:spTree>
    <p:extLst>
      <p:ext uri="{BB962C8B-B14F-4D97-AF65-F5344CB8AC3E}">
        <p14:creationId xmlns:p14="http://schemas.microsoft.com/office/powerpoint/2010/main" val="28431474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646</TotalTime>
  <Words>1135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Garamond</vt:lpstr>
      <vt:lpstr>Organico</vt:lpstr>
      <vt:lpstr>TRATTAMENTO DI FINE RAPPORTO E PENSIONE DI REVERSIBILITA’ NELLA DISCIPLINA DEL DIVORZIO</vt:lpstr>
      <vt:lpstr>Il Trattamento di Fine Rapporto  art. 12 bis L. 898/70</vt:lpstr>
      <vt:lpstr>DIVORZIO – SOGGETTI LEGITTIMATI – TEMPI E PROCEDURE</vt:lpstr>
      <vt:lpstr>COME SI CALCOLA ?</vt:lpstr>
      <vt:lpstr>E’ DIRITTO RINUNCIABILE ?</vt:lpstr>
      <vt:lpstr>La pensione di reversibilità art. 9 co. 2 l 898/70</vt:lpstr>
      <vt:lpstr>CASISTICA</vt:lpstr>
      <vt:lpstr>Art. 9, co. 3 l. 898/70</vt:lpstr>
      <vt:lpstr>COME SI SVOLGE LA PROCEDURA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TRATTAMENTO DI FINE RAPPORTO E PENSIONE DI REVERSIBILITA’ NELLA DISCIPLINA DEL DIVORZIO</dc:title>
  <dc:creator>Andrea Pastorello</dc:creator>
  <cp:lastModifiedBy>Andrea Pastorello</cp:lastModifiedBy>
  <cp:revision>14</cp:revision>
  <cp:lastPrinted>2019-11-21T15:27:29Z</cp:lastPrinted>
  <dcterms:created xsi:type="dcterms:W3CDTF">2019-11-21T08:19:41Z</dcterms:created>
  <dcterms:modified xsi:type="dcterms:W3CDTF">2019-11-22T13:32:20Z</dcterms:modified>
</cp:coreProperties>
</file>