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57" r:id="rId5"/>
    <p:sldId id="258" r:id="rId6"/>
    <p:sldId id="259" r:id="rId7"/>
    <p:sldId id="261" r:id="rId8"/>
    <p:sldId id="262" r:id="rId9"/>
    <p:sldId id="263" r:id="rId10"/>
    <p:sldId id="272" r:id="rId11"/>
    <p:sldId id="273" r:id="rId12"/>
    <p:sldId id="274" r:id="rId13"/>
    <p:sldId id="275" r:id="rId14"/>
    <p:sldId id="276" r:id="rId15"/>
    <p:sldId id="277" r:id="rId16"/>
    <p:sldId id="267" r:id="rId17"/>
    <p:sldId id="294" r:id="rId18"/>
    <p:sldId id="269" r:id="rId19"/>
    <p:sldId id="270" r:id="rId20"/>
    <p:sldId id="280" r:id="rId21"/>
    <p:sldId id="271" r:id="rId22"/>
    <p:sldId id="266" r:id="rId23"/>
    <p:sldId id="281" r:id="rId24"/>
    <p:sldId id="282" r:id="rId25"/>
    <p:sldId id="283" r:id="rId26"/>
    <p:sldId id="284" r:id="rId27"/>
    <p:sldId id="285" r:id="rId28"/>
    <p:sldId id="286" r:id="rId29"/>
    <p:sldId id="287" r:id="rId30"/>
    <p:sldId id="300" r:id="rId31"/>
    <p:sldId id="301" r:id="rId32"/>
    <p:sldId id="302" r:id="rId33"/>
    <p:sldId id="288" r:id="rId34"/>
    <p:sldId id="289" r:id="rId35"/>
    <p:sldId id="290" r:id="rId36"/>
    <p:sldId id="305" r:id="rId37"/>
    <p:sldId id="295" r:id="rId38"/>
    <p:sldId id="299" r:id="rId39"/>
    <p:sldId id="303" r:id="rId40"/>
    <p:sldId id="304" r:id="rId41"/>
    <p:sldId id="306" r:id="rId42"/>
    <p:sldId id="292" r:id="rId43"/>
    <p:sldId id="293" r:id="rId4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57" d="100"/>
          <a:sy n="57" d="100"/>
        </p:scale>
        <p:origin x="696"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44E8C0-F071-4DEF-B475-11527D16A043}"/>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C6899601-968B-4B41-967A-7AF02F2A9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386B9745-A4A5-4335-878B-30B71FA3D278}"/>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5" name="Segnaposto piè di pagina 4">
            <a:extLst>
              <a:ext uri="{FF2B5EF4-FFF2-40B4-BE49-F238E27FC236}">
                <a16:creationId xmlns:a16="http://schemas.microsoft.com/office/drawing/2014/main" id="{6BB35DA8-56D3-4D2A-AB5B-385C18B6B52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DED59AEE-7CE2-4CC2-8CCF-E53ED1F1CBF8}"/>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2543936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392243-4941-466B-B488-CB7F1AD48232}"/>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575D10B2-F432-43F1-ADBA-8E24CCFAC81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DBEDFF70-116E-4B24-8EF0-2D40535876D7}"/>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5" name="Segnaposto piè di pagina 4">
            <a:extLst>
              <a:ext uri="{FF2B5EF4-FFF2-40B4-BE49-F238E27FC236}">
                <a16:creationId xmlns:a16="http://schemas.microsoft.com/office/drawing/2014/main" id="{FB2912A2-C8A6-4D48-9749-3DF227C34F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840F116-A019-4204-BF09-6384005182F9}"/>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4280227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DCA7CC-9C3B-4D3D-B3C9-E6F9F81C2B3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AAF0EC5-4743-4281-BD0C-69C62EE9301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7F64528B-544B-4B86-8F93-CB0AA4EB1D6E}"/>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5" name="Segnaposto piè di pagina 4">
            <a:extLst>
              <a:ext uri="{FF2B5EF4-FFF2-40B4-BE49-F238E27FC236}">
                <a16:creationId xmlns:a16="http://schemas.microsoft.com/office/drawing/2014/main" id="{3E41F60F-3518-411D-8C66-AE40DC9F10A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F3F9DB2-A8C1-4756-8684-B6A5DD67BD60}"/>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2949202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6EE9C0-D6D6-4C13-9BB7-9BB01CA97B5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97E2D0D-DF10-491F-BFF0-29E7434348F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41C3D8B-A4E1-4159-A18F-D7D649BD2A24}"/>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5" name="Segnaposto piè di pagina 4">
            <a:extLst>
              <a:ext uri="{FF2B5EF4-FFF2-40B4-BE49-F238E27FC236}">
                <a16:creationId xmlns:a16="http://schemas.microsoft.com/office/drawing/2014/main" id="{6756531B-DCD0-466E-AD7E-45FB6C28421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4D74008-1265-4975-811F-E32826E3F3A8}"/>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3873621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ACE3CB-3B14-4DC5-B5BA-D1101A62700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C84EA9F6-A497-48B1-B6A5-5AB797BCC3C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4668378-E8F5-4546-AF2F-0F7EC0AF3952}"/>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5" name="Segnaposto piè di pagina 4">
            <a:extLst>
              <a:ext uri="{FF2B5EF4-FFF2-40B4-BE49-F238E27FC236}">
                <a16:creationId xmlns:a16="http://schemas.microsoft.com/office/drawing/2014/main" id="{64F064F8-FB30-4841-AF5A-BA9A5D1968C4}"/>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4766BB32-21A5-4CC1-B13E-A8039D56F0A9}"/>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367134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CED4BE-C93B-4FFB-875F-99EE5A64C57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80177E8-751C-4E97-8B42-A078889F505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04243CEC-E73E-4F72-96E5-71B5000ACEE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8CE1D56E-553A-47BE-B95B-984D6F83FA66}"/>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6" name="Segnaposto piè di pagina 5">
            <a:extLst>
              <a:ext uri="{FF2B5EF4-FFF2-40B4-BE49-F238E27FC236}">
                <a16:creationId xmlns:a16="http://schemas.microsoft.com/office/drawing/2014/main" id="{BA2D4951-25BE-4912-B3D6-282FF152DFB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67C9800-5686-4B39-B7AE-8C7A827DE0F4}"/>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1382686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FEB5FF-2459-4A46-9A9F-EFFB8F746F49}"/>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3B5B54FB-BA29-4FAF-9335-90E651BD4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A4FB860E-9179-4F21-B3A1-0827A96D1EA7}"/>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A3DFB51-041A-4FD3-8FED-3839E56D5F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83656370-E881-4223-B4D7-92AF569D356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32991386-91A7-4C42-9AC0-6EB4424CFFE5}"/>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8" name="Segnaposto piè di pagina 7">
            <a:extLst>
              <a:ext uri="{FF2B5EF4-FFF2-40B4-BE49-F238E27FC236}">
                <a16:creationId xmlns:a16="http://schemas.microsoft.com/office/drawing/2014/main" id="{6266265A-640B-40E6-BC37-F72A31341BAB}"/>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3BD41D1-6890-4E07-8065-4F7AF740FB22}"/>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151856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65EC49-975E-4AB3-B383-4CA94533994B}"/>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6676A62-7B07-4C00-8040-2D90383C5A42}"/>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4" name="Segnaposto piè di pagina 3">
            <a:extLst>
              <a:ext uri="{FF2B5EF4-FFF2-40B4-BE49-F238E27FC236}">
                <a16:creationId xmlns:a16="http://schemas.microsoft.com/office/drawing/2014/main" id="{C1649E38-2DC7-4718-8861-B7F99BC3259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0BE00F6-3FF5-4C40-9D19-2E4B7BBA1FE6}"/>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492914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29D2C38-A9C8-4351-A4D7-50B90381313B}"/>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3" name="Segnaposto piè di pagina 2">
            <a:extLst>
              <a:ext uri="{FF2B5EF4-FFF2-40B4-BE49-F238E27FC236}">
                <a16:creationId xmlns:a16="http://schemas.microsoft.com/office/drawing/2014/main" id="{D89875B2-DF7A-4E34-8C83-8618131A14C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AB7BE21D-25C8-42C0-A749-963347488062}"/>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230074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1BCF2BD-3812-4AFE-8551-F022B6459A8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7DDD1F57-0990-4B52-91E6-1F915BF14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9FDA8AB4-5113-4F63-ABC4-3A8A6D5706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EE97F4B-3F26-4FE8-8A1F-5FCF25C1D68A}"/>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6" name="Segnaposto piè di pagina 5">
            <a:extLst>
              <a:ext uri="{FF2B5EF4-FFF2-40B4-BE49-F238E27FC236}">
                <a16:creationId xmlns:a16="http://schemas.microsoft.com/office/drawing/2014/main" id="{95873564-F838-4534-98DD-71F25AA6DDD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6C34797-5BA9-4311-B610-E29DF4F165EA}"/>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305883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C9F5A4F-1FDB-4AAE-BAFE-485D92F729C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B9E0E4E6-3D8A-48FF-B6DE-269AA4342D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84B3BC6B-69D9-45B8-A4A3-442CBF4D15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D385BB7-6B4A-4C28-9BCE-63BB095F9B90}"/>
              </a:ext>
            </a:extLst>
          </p:cNvPr>
          <p:cNvSpPr>
            <a:spLocks noGrp="1"/>
          </p:cNvSpPr>
          <p:nvPr>
            <p:ph type="dt" sz="half" idx="10"/>
          </p:nvPr>
        </p:nvSpPr>
        <p:spPr/>
        <p:txBody>
          <a:bodyPr/>
          <a:lstStyle/>
          <a:p>
            <a:fld id="{A790A1E9-D724-4C3C-9ABC-A5752715F59F}" type="datetimeFigureOut">
              <a:rPr lang="it-IT" smtClean="0"/>
              <a:t>22/06/2021</a:t>
            </a:fld>
            <a:endParaRPr lang="it-IT"/>
          </a:p>
        </p:txBody>
      </p:sp>
      <p:sp>
        <p:nvSpPr>
          <p:cNvPr id="6" name="Segnaposto piè di pagina 5">
            <a:extLst>
              <a:ext uri="{FF2B5EF4-FFF2-40B4-BE49-F238E27FC236}">
                <a16:creationId xmlns:a16="http://schemas.microsoft.com/office/drawing/2014/main" id="{9EAE48EF-ABA7-4218-BA21-53E6091F4FE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561ACEE-8BF7-4E45-9DD6-ABC6C4B17C32}"/>
              </a:ext>
            </a:extLst>
          </p:cNvPr>
          <p:cNvSpPr>
            <a:spLocks noGrp="1"/>
          </p:cNvSpPr>
          <p:nvPr>
            <p:ph type="sldNum" sz="quarter" idx="12"/>
          </p:nvPr>
        </p:nvSpPr>
        <p:spPr/>
        <p:txBody>
          <a:bodyPr/>
          <a:lstStyle/>
          <a:p>
            <a:fld id="{0C1BC558-5519-43F8-8DBF-068052FFE8DF}" type="slidenum">
              <a:rPr lang="it-IT" smtClean="0"/>
              <a:t>‹N›</a:t>
            </a:fld>
            <a:endParaRPr lang="it-IT"/>
          </a:p>
        </p:txBody>
      </p:sp>
    </p:spTree>
    <p:extLst>
      <p:ext uri="{BB962C8B-B14F-4D97-AF65-F5344CB8AC3E}">
        <p14:creationId xmlns:p14="http://schemas.microsoft.com/office/powerpoint/2010/main" val="4012325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8477101D-D417-4E06-ADB6-94C6D72995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1EB941F3-1C35-423F-875C-0EEA232648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E14FEF8-F97F-4CAF-8A3D-E8ED10F106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90A1E9-D724-4C3C-9ABC-A5752715F59F}" type="datetimeFigureOut">
              <a:rPr lang="it-IT" smtClean="0"/>
              <a:t>22/06/2021</a:t>
            </a:fld>
            <a:endParaRPr lang="it-IT"/>
          </a:p>
        </p:txBody>
      </p:sp>
      <p:sp>
        <p:nvSpPr>
          <p:cNvPr id="5" name="Segnaposto piè di pagina 4">
            <a:extLst>
              <a:ext uri="{FF2B5EF4-FFF2-40B4-BE49-F238E27FC236}">
                <a16:creationId xmlns:a16="http://schemas.microsoft.com/office/drawing/2014/main" id="{29316E44-F0E2-4E59-8BF8-F7EAB54D7F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D8761441-7116-4897-BF55-7CC69B12A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1BC558-5519-43F8-8DBF-068052FFE8DF}" type="slidenum">
              <a:rPr lang="it-IT" smtClean="0"/>
              <a:t>‹N›</a:t>
            </a:fld>
            <a:endParaRPr lang="it-IT"/>
          </a:p>
        </p:txBody>
      </p:sp>
    </p:spTree>
    <p:extLst>
      <p:ext uri="{BB962C8B-B14F-4D97-AF65-F5344CB8AC3E}">
        <p14:creationId xmlns:p14="http://schemas.microsoft.com/office/powerpoint/2010/main" val="216599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FA15855-E185-4E6B-A658-9F3CA1965B0E}"/>
              </a:ext>
            </a:extLst>
          </p:cNvPr>
          <p:cNvSpPr>
            <a:spLocks noGrp="1"/>
          </p:cNvSpPr>
          <p:nvPr>
            <p:ph type="ctrTitle"/>
          </p:nvPr>
        </p:nvSpPr>
        <p:spPr/>
        <p:txBody>
          <a:bodyPr/>
          <a:lstStyle/>
          <a:p>
            <a:endParaRPr lang="it-IT"/>
          </a:p>
        </p:txBody>
      </p:sp>
      <p:sp>
        <p:nvSpPr>
          <p:cNvPr id="3" name="Sottotitolo 2">
            <a:extLst>
              <a:ext uri="{FF2B5EF4-FFF2-40B4-BE49-F238E27FC236}">
                <a16:creationId xmlns:a16="http://schemas.microsoft.com/office/drawing/2014/main" id="{A4E1AE15-3439-4786-AC1C-CD3338AB2367}"/>
              </a:ext>
            </a:extLst>
          </p:cNvPr>
          <p:cNvSpPr>
            <a:spLocks noGrp="1"/>
          </p:cNvSpPr>
          <p:nvPr>
            <p:ph type="subTitle" idx="1"/>
          </p:nvPr>
        </p:nvSpPr>
        <p:spPr/>
        <p:txBody>
          <a:bodyPr/>
          <a:lstStyle/>
          <a:p>
            <a:endParaRPr lang="it-IT"/>
          </a:p>
        </p:txBody>
      </p:sp>
      <p:pic>
        <p:nvPicPr>
          <p:cNvPr id="4" name="Immagine 3">
            <a:extLst>
              <a:ext uri="{FF2B5EF4-FFF2-40B4-BE49-F238E27FC236}">
                <a16:creationId xmlns:a16="http://schemas.microsoft.com/office/drawing/2014/main" id="{BE862593-2372-4620-B4B3-71E7CBED2291}"/>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132124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A853F4-C567-423D-98D9-178A090A0506}"/>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FBC96885-3C84-46B3-9158-7B7811B924FC}"/>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9261121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9A1C17D-88C9-4E9D-AB2D-8FB0639E7481}"/>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ED8E2FCE-F647-470E-8C5A-C26FC964E828}"/>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7377510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611017-9CBF-4592-937C-7841160BEE92}"/>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2AA74CF8-9E13-4A68-9D31-48A097C8B513}"/>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123503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EB2CE3-9928-46C9-A3C0-CBCC93A744EA}"/>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BA770099-A3D9-4C0F-A153-F42EA6D9C9F2}"/>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41194819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83428F-9E45-4DC7-94A9-4AC61F5B249A}"/>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CC4C8AAF-6BD4-4EBA-9F8A-9088315E25E2}"/>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452357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C25E4AA-FCF3-47D9-BB56-E234FE6622F1}"/>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69FCC548-F0BF-4ADE-BA78-46122945BC91}"/>
              </a:ext>
            </a:extLst>
          </p:cNvPr>
          <p:cNvPicPr>
            <a:picLocks noGrp="1" noChangeAspect="1"/>
          </p:cNvPicPr>
          <p:nvPr>
            <p:ph idx="1"/>
          </p:nvPr>
        </p:nvPicPr>
        <p:blipFill>
          <a:blip r:embed="rId2"/>
          <a:stretch>
            <a:fillRect/>
          </a:stretch>
        </p:blipFill>
        <p:spPr>
          <a:xfrm>
            <a:off x="0" y="107577"/>
            <a:ext cx="12192000" cy="6750424"/>
          </a:xfrm>
          <a:prstGeom prst="rect">
            <a:avLst/>
          </a:prstGeom>
        </p:spPr>
      </p:pic>
    </p:spTree>
    <p:extLst>
      <p:ext uri="{BB962C8B-B14F-4D97-AF65-F5344CB8AC3E}">
        <p14:creationId xmlns:p14="http://schemas.microsoft.com/office/powerpoint/2010/main" val="1584125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C5A85D-E630-42C9-8B8A-4E9C12F38D29}"/>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51C2B863-9864-4DAD-8003-37E8BED22BE0}"/>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4166899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D4842C-107D-438A-92E9-8D3403ED7D13}"/>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2975522B-A102-4375-9DA6-5C8F0BA1F0C0}"/>
              </a:ext>
            </a:extLst>
          </p:cNvPr>
          <p:cNvPicPr>
            <a:picLocks noGrp="1" noChangeAspect="1"/>
          </p:cNvPicPr>
          <p:nvPr>
            <p:ph idx="1"/>
          </p:nvPr>
        </p:nvPicPr>
        <p:blipFill>
          <a:blip r:embed="rId2"/>
          <a:stretch>
            <a:fillRect/>
          </a:stretch>
        </p:blipFill>
        <p:spPr>
          <a:xfrm>
            <a:off x="1385047" y="1"/>
            <a:ext cx="8780929" cy="6858000"/>
          </a:xfrm>
          <a:prstGeom prst="rect">
            <a:avLst/>
          </a:prstGeom>
        </p:spPr>
      </p:pic>
    </p:spTree>
    <p:extLst>
      <p:ext uri="{BB962C8B-B14F-4D97-AF65-F5344CB8AC3E}">
        <p14:creationId xmlns:p14="http://schemas.microsoft.com/office/powerpoint/2010/main" val="643972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38708E-39E2-40D7-A3A1-B4B528F647E7}"/>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BFBD6583-DDC2-4D69-99E9-484989859D6A}"/>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5715539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EDCF33-7BBA-4CDC-A73D-6FFE792B4B92}"/>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8E5AF47D-377F-4169-A33D-4367B30410C9}"/>
              </a:ext>
            </a:extLst>
          </p:cNvPr>
          <p:cNvPicPr>
            <a:picLocks noGrp="1" noChangeAspect="1"/>
          </p:cNvPicPr>
          <p:nvPr>
            <p:ph idx="1"/>
          </p:nvPr>
        </p:nvPicPr>
        <p:blipFill>
          <a:blip r:embed="rId2"/>
          <a:stretch>
            <a:fillRect/>
          </a:stretch>
        </p:blipFill>
        <p:spPr>
          <a:xfrm>
            <a:off x="0" y="1"/>
            <a:ext cx="12344400" cy="6858000"/>
          </a:xfrm>
          <a:prstGeom prst="rect">
            <a:avLst/>
          </a:prstGeom>
        </p:spPr>
      </p:pic>
    </p:spTree>
    <p:extLst>
      <p:ext uri="{BB962C8B-B14F-4D97-AF65-F5344CB8AC3E}">
        <p14:creationId xmlns:p14="http://schemas.microsoft.com/office/powerpoint/2010/main" val="31814820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DA6BC6-1F8F-4C15-80E7-83526A8B7C53}"/>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43BF1670-0346-4C46-8A43-7B9D47442D82}"/>
              </a:ext>
            </a:extLst>
          </p:cNvPr>
          <p:cNvPicPr>
            <a:picLocks noGrp="1" noChangeAspect="1"/>
          </p:cNvPicPr>
          <p:nvPr>
            <p:ph idx="1"/>
          </p:nvPr>
        </p:nvPicPr>
        <p:blipFill>
          <a:blip r:embed="rId2"/>
          <a:stretch>
            <a:fillRect/>
          </a:stretch>
        </p:blipFill>
        <p:spPr>
          <a:xfrm>
            <a:off x="0" y="1"/>
            <a:ext cx="12192000" cy="6965576"/>
          </a:xfrm>
          <a:prstGeom prst="rect">
            <a:avLst/>
          </a:prstGeom>
        </p:spPr>
      </p:pic>
    </p:spTree>
    <p:extLst>
      <p:ext uri="{BB962C8B-B14F-4D97-AF65-F5344CB8AC3E}">
        <p14:creationId xmlns:p14="http://schemas.microsoft.com/office/powerpoint/2010/main" val="335100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002ADD-AEB0-4807-970A-3915537B0125}"/>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FBDFAEA0-B7B0-4F98-AA7A-EB2F12A61B57}"/>
              </a:ext>
            </a:extLst>
          </p:cNvPr>
          <p:cNvPicPr>
            <a:picLocks noGrp="1" noChangeAspect="1"/>
          </p:cNvPicPr>
          <p:nvPr>
            <p:ph idx="1"/>
          </p:nvPr>
        </p:nvPicPr>
        <p:blipFill>
          <a:blip r:embed="rId2"/>
          <a:stretch>
            <a:fillRect/>
          </a:stretch>
        </p:blipFill>
        <p:spPr>
          <a:xfrm>
            <a:off x="0" y="0"/>
            <a:ext cx="12290612" cy="6884895"/>
          </a:xfrm>
          <a:prstGeom prst="rect">
            <a:avLst/>
          </a:prstGeom>
        </p:spPr>
      </p:pic>
    </p:spTree>
    <p:extLst>
      <p:ext uri="{BB962C8B-B14F-4D97-AF65-F5344CB8AC3E}">
        <p14:creationId xmlns:p14="http://schemas.microsoft.com/office/powerpoint/2010/main" val="93359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45B5FE-0435-497B-8D60-22FFCAF82DC5}"/>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9F062112-6A19-451B-B940-2D1731E76801}"/>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8897596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239F53-AD33-40F3-AC79-3309C2BBEED9}"/>
              </a:ext>
            </a:extLst>
          </p:cNvPr>
          <p:cNvSpPr>
            <a:spLocks noGrp="1"/>
          </p:cNvSpPr>
          <p:nvPr>
            <p:ph type="title"/>
          </p:nvPr>
        </p:nvSpPr>
        <p:spPr/>
        <p:txBody>
          <a:bodyPr/>
          <a:lstStyle/>
          <a:p>
            <a:pPr algn="ctr"/>
            <a:r>
              <a:rPr lang="it-IT" b="1"/>
              <a:t>VACCINI ANTICOV-2</a:t>
            </a:r>
            <a:br>
              <a:rPr lang="it-IT" b="1"/>
            </a:br>
            <a:r>
              <a:rPr lang="it-IT" b="1"/>
              <a:t>ITALIA</a:t>
            </a:r>
          </a:p>
        </p:txBody>
      </p:sp>
      <p:sp>
        <p:nvSpPr>
          <p:cNvPr id="3" name="Segnaposto contenuto 2">
            <a:extLst>
              <a:ext uri="{FF2B5EF4-FFF2-40B4-BE49-F238E27FC236}">
                <a16:creationId xmlns:a16="http://schemas.microsoft.com/office/drawing/2014/main" id="{E7B82B83-C337-4AF0-9158-DA5D526F29A6}"/>
              </a:ext>
            </a:extLst>
          </p:cNvPr>
          <p:cNvSpPr>
            <a:spLocks noGrp="1"/>
          </p:cNvSpPr>
          <p:nvPr>
            <p:ph idx="1"/>
          </p:nvPr>
        </p:nvSpPr>
        <p:spPr/>
        <p:txBody>
          <a:bodyPr>
            <a:normAutofit/>
          </a:bodyPr>
          <a:lstStyle/>
          <a:p>
            <a:r>
              <a:rPr lang="it-IT" dirty="0"/>
              <a:t>Vaccino </a:t>
            </a:r>
            <a:r>
              <a:rPr lang="it-IT" dirty="0" err="1"/>
              <a:t>Comirnaty</a:t>
            </a:r>
            <a:r>
              <a:rPr lang="it-IT" dirty="0"/>
              <a:t> di Pfizer-</a:t>
            </a:r>
            <a:r>
              <a:rPr lang="it-IT" dirty="0" err="1"/>
              <a:t>BioNtech</a:t>
            </a:r>
            <a:r>
              <a:rPr lang="it-IT" dirty="0"/>
              <a:t> - è il primo vaccino ad essere stato autorizzato in Unione Europea: il 21 dicembre 2020 dall'Agenzia Europea per i Medicinali (EMA) e il 22 dicembre dall'Agenzia Italiana del Farmaco (AIFA). </a:t>
            </a:r>
          </a:p>
          <a:p>
            <a:r>
              <a:rPr lang="it-IT" dirty="0"/>
              <a:t>Vaccino Moderna - il 6 gennaio è stato autorizzato dall'EMA e il 7 gennaio dall'AIFA .</a:t>
            </a:r>
          </a:p>
          <a:p>
            <a:r>
              <a:rPr lang="it-IT" dirty="0"/>
              <a:t>Vaccino </a:t>
            </a:r>
            <a:r>
              <a:rPr lang="it-IT" dirty="0" err="1"/>
              <a:t>Vaxzevria</a:t>
            </a:r>
            <a:r>
              <a:rPr lang="it-IT" dirty="0"/>
              <a:t> di AstraZeneca - il 29 gennaio è stato autorizzato dall’EMA e il 30 gennaio dall’AIFA. </a:t>
            </a:r>
          </a:p>
          <a:p>
            <a:r>
              <a:rPr lang="it-IT" dirty="0"/>
              <a:t>Vaccino Janssen (Johnson &amp; Johnson) - è il quarto vaccino autorizzato dall'EMA l'11 marzo e dall'AIFA il 12 marzo 2021 U.E. </a:t>
            </a:r>
          </a:p>
        </p:txBody>
      </p:sp>
    </p:spTree>
    <p:extLst>
      <p:ext uri="{BB962C8B-B14F-4D97-AF65-F5344CB8AC3E}">
        <p14:creationId xmlns:p14="http://schemas.microsoft.com/office/powerpoint/2010/main" val="10599123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03AD1E-29B6-4C4F-AA08-58101B70F0CD}"/>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C84FA1AF-7095-4568-A707-93ED070DC2B8}"/>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4001845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C23096-657E-4C82-9314-56BF967AD830}"/>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34B72A0A-2DCC-4DEB-B1BF-5FCADCC3EEDE}"/>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1069041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D09ED47-EC62-4907-81FD-7CD05BF3D183}"/>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AF9DF79E-8A57-4970-B92C-7CFF7194D43D}"/>
              </a:ext>
            </a:extLst>
          </p:cNvPr>
          <p:cNvPicPr>
            <a:picLocks noGrp="1" noChangeAspect="1"/>
          </p:cNvPicPr>
          <p:nvPr>
            <p:ph idx="1"/>
          </p:nvPr>
        </p:nvPicPr>
        <p:blipFill>
          <a:blip r:embed="rId2"/>
          <a:stretch>
            <a:fillRect/>
          </a:stretch>
        </p:blipFill>
        <p:spPr>
          <a:xfrm>
            <a:off x="-134471" y="1"/>
            <a:ext cx="12326471" cy="6750424"/>
          </a:xfrm>
          <a:prstGeom prst="rect">
            <a:avLst/>
          </a:prstGeom>
        </p:spPr>
      </p:pic>
    </p:spTree>
    <p:extLst>
      <p:ext uri="{BB962C8B-B14F-4D97-AF65-F5344CB8AC3E}">
        <p14:creationId xmlns:p14="http://schemas.microsoft.com/office/powerpoint/2010/main" val="2361608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41EE147-FAA0-4D75-851B-A77E300AE456}"/>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7675AB26-BA12-4AB7-BF90-778306233F74}"/>
              </a:ext>
            </a:extLst>
          </p:cNvPr>
          <p:cNvPicPr>
            <a:picLocks noGrp="1" noChangeAspect="1"/>
          </p:cNvPicPr>
          <p:nvPr>
            <p:ph idx="1"/>
          </p:nvPr>
        </p:nvPicPr>
        <p:blipFill>
          <a:blip r:embed="rId2"/>
          <a:stretch>
            <a:fillRect/>
          </a:stretch>
        </p:blipFill>
        <p:spPr>
          <a:xfrm>
            <a:off x="0" y="0"/>
            <a:ext cx="12192000" cy="6992471"/>
          </a:xfrm>
          <a:prstGeom prst="rect">
            <a:avLst/>
          </a:prstGeom>
        </p:spPr>
      </p:pic>
    </p:spTree>
    <p:extLst>
      <p:ext uri="{BB962C8B-B14F-4D97-AF65-F5344CB8AC3E}">
        <p14:creationId xmlns:p14="http://schemas.microsoft.com/office/powerpoint/2010/main" val="965787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0D99A6-F6EB-4B0F-8378-706E970327EB}"/>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983BD70B-ACDA-44A2-8892-411CD1F4948A}"/>
              </a:ext>
            </a:extLst>
          </p:cNvPr>
          <p:cNvPicPr>
            <a:picLocks noGrp="1" noChangeAspect="1"/>
          </p:cNvPicPr>
          <p:nvPr>
            <p:ph idx="1"/>
          </p:nvPr>
        </p:nvPicPr>
        <p:blipFill>
          <a:blip r:embed="rId2"/>
          <a:stretch>
            <a:fillRect/>
          </a:stretch>
        </p:blipFill>
        <p:spPr>
          <a:xfrm>
            <a:off x="-1" y="1"/>
            <a:ext cx="12438529" cy="6858000"/>
          </a:xfrm>
          <a:prstGeom prst="rect">
            <a:avLst/>
          </a:prstGeom>
        </p:spPr>
      </p:pic>
    </p:spTree>
    <p:extLst>
      <p:ext uri="{BB962C8B-B14F-4D97-AF65-F5344CB8AC3E}">
        <p14:creationId xmlns:p14="http://schemas.microsoft.com/office/powerpoint/2010/main" val="1358848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F27CC8-9E00-47FF-B7BF-5C5386F7F569}"/>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5C5C69A3-5780-4EB9-956E-C2DB221F9F2E}"/>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157747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DD4734-ED41-48DE-96A0-AD3192F88402}"/>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0640C13E-EBFB-4E42-807F-253D0F0D6862}"/>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832281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A1CECE0-8850-4036-80E7-906551152B98}"/>
              </a:ext>
            </a:extLst>
          </p:cNvPr>
          <p:cNvSpPr>
            <a:spLocks noGrp="1"/>
          </p:cNvSpPr>
          <p:nvPr>
            <p:ph type="title"/>
          </p:nvPr>
        </p:nvSpPr>
        <p:spPr/>
        <p:txBody>
          <a:bodyPr/>
          <a:lstStyle/>
          <a:p>
            <a:pPr algn="ctr"/>
            <a:r>
              <a:rPr lang="it-IT" b="1" dirty="0"/>
              <a:t>RESPONSABILITA</a:t>
            </a:r>
            <a:r>
              <a:rPr lang="it-IT" dirty="0"/>
              <a:t>’</a:t>
            </a:r>
          </a:p>
        </p:txBody>
      </p:sp>
      <p:sp>
        <p:nvSpPr>
          <p:cNvPr id="3" name="Segnaposto contenuto 2">
            <a:extLst>
              <a:ext uri="{FF2B5EF4-FFF2-40B4-BE49-F238E27FC236}">
                <a16:creationId xmlns:a16="http://schemas.microsoft.com/office/drawing/2014/main" id="{0F0FF1E6-A82E-4AC5-A8EB-B866CB836581}"/>
              </a:ext>
            </a:extLst>
          </p:cNvPr>
          <p:cNvSpPr>
            <a:spLocks noGrp="1"/>
          </p:cNvSpPr>
          <p:nvPr>
            <p:ph idx="1"/>
          </p:nvPr>
        </p:nvSpPr>
        <p:spPr/>
        <p:txBody>
          <a:bodyPr/>
          <a:lstStyle/>
          <a:p>
            <a:pPr marL="0" indent="0">
              <a:buNone/>
            </a:pPr>
            <a:endParaRPr lang="it-IT" dirty="0"/>
          </a:p>
          <a:p>
            <a:pPr marL="0" indent="0" algn="ctr">
              <a:buNone/>
            </a:pPr>
            <a:r>
              <a:rPr lang="it-IT" sz="3600" b="1" dirty="0"/>
              <a:t>CONSAPEVOLEZZA</a:t>
            </a:r>
          </a:p>
          <a:p>
            <a:pPr marL="0" indent="0">
              <a:buNone/>
            </a:pPr>
            <a:r>
              <a:rPr lang="it-IT" sz="3200" b="1" dirty="0"/>
              <a:t>Sanitaria</a:t>
            </a:r>
          </a:p>
          <a:p>
            <a:pPr marL="0" indent="0">
              <a:buNone/>
            </a:pPr>
            <a:r>
              <a:rPr lang="it-IT" sz="3200" b="1" dirty="0"/>
              <a:t>Sociale</a:t>
            </a:r>
          </a:p>
          <a:p>
            <a:pPr marL="0" indent="0">
              <a:buNone/>
            </a:pPr>
            <a:r>
              <a:rPr lang="it-IT" sz="3200" b="1" dirty="0"/>
              <a:t>Economica</a:t>
            </a:r>
          </a:p>
          <a:p>
            <a:pPr marL="0" indent="0">
              <a:buNone/>
            </a:pPr>
            <a:r>
              <a:rPr lang="it-IT" sz="3200" b="1" dirty="0"/>
              <a:t>Bioetica</a:t>
            </a:r>
          </a:p>
          <a:p>
            <a:pPr marL="0" indent="0">
              <a:buNone/>
            </a:pPr>
            <a:r>
              <a:rPr lang="it-IT" sz="3200" b="1" dirty="0"/>
              <a:t>Giuridica</a:t>
            </a:r>
          </a:p>
        </p:txBody>
      </p:sp>
    </p:spTree>
    <p:extLst>
      <p:ext uri="{BB962C8B-B14F-4D97-AF65-F5344CB8AC3E}">
        <p14:creationId xmlns:p14="http://schemas.microsoft.com/office/powerpoint/2010/main" val="2006408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7BA0E72E-08F6-4AB6-9C9E-0A0DF49F733E}"/>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53DE0786-70E0-43E1-802F-517618D8A856}"/>
              </a:ext>
            </a:extLst>
          </p:cNvPr>
          <p:cNvPicPr>
            <a:picLocks noGrp="1" noChangeAspect="1"/>
          </p:cNvPicPr>
          <p:nvPr>
            <p:ph idx="1"/>
          </p:nvPr>
        </p:nvPicPr>
        <p:blipFill>
          <a:blip r:embed="rId2"/>
          <a:stretch>
            <a:fillRect/>
          </a:stretch>
        </p:blipFill>
        <p:spPr>
          <a:xfrm>
            <a:off x="0" y="0"/>
            <a:ext cx="12191999" cy="6212541"/>
          </a:xfrm>
        </p:spPr>
      </p:pic>
    </p:spTree>
    <p:extLst>
      <p:ext uri="{BB962C8B-B14F-4D97-AF65-F5344CB8AC3E}">
        <p14:creationId xmlns:p14="http://schemas.microsoft.com/office/powerpoint/2010/main" val="1773112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B3353EDE-B10B-4198-A83D-6F79AE02AA50}"/>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1941EB0C-3420-415C-A4C8-D57A18465052}"/>
              </a:ext>
            </a:extLst>
          </p:cNvPr>
          <p:cNvPicPr>
            <a:picLocks noGrp="1" noChangeAspect="1"/>
          </p:cNvPicPr>
          <p:nvPr>
            <p:ph idx="1"/>
          </p:nvPr>
        </p:nvPicPr>
        <p:blipFill>
          <a:blip r:embed="rId2"/>
          <a:stretch>
            <a:fillRect/>
          </a:stretch>
        </p:blipFill>
        <p:spPr>
          <a:xfrm>
            <a:off x="0" y="107576"/>
            <a:ext cx="12192000" cy="6385299"/>
          </a:xfrm>
        </p:spPr>
      </p:pic>
    </p:spTree>
    <p:extLst>
      <p:ext uri="{BB962C8B-B14F-4D97-AF65-F5344CB8AC3E}">
        <p14:creationId xmlns:p14="http://schemas.microsoft.com/office/powerpoint/2010/main" val="26454474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8A770A-7BC4-4A81-B333-2250AFDECB0C}"/>
              </a:ext>
            </a:extLst>
          </p:cNvPr>
          <p:cNvSpPr>
            <a:spLocks noGrp="1"/>
          </p:cNvSpPr>
          <p:nvPr>
            <p:ph type="title"/>
          </p:nvPr>
        </p:nvSpPr>
        <p:spPr>
          <a:xfrm>
            <a:off x="838200" y="365125"/>
            <a:ext cx="10515600" cy="1325563"/>
          </a:xfrm>
        </p:spPr>
        <p:txBody>
          <a:bodyPr/>
          <a:lstStyle/>
          <a:p>
            <a:r>
              <a:rPr lang="it-IT" dirty="0"/>
              <a:t> </a:t>
            </a:r>
          </a:p>
        </p:txBody>
      </p:sp>
      <p:pic>
        <p:nvPicPr>
          <p:cNvPr id="4" name="Segnaposto contenuto 3">
            <a:extLst>
              <a:ext uri="{FF2B5EF4-FFF2-40B4-BE49-F238E27FC236}">
                <a16:creationId xmlns:a16="http://schemas.microsoft.com/office/drawing/2014/main" id="{267308BB-C347-4E63-9A3A-567A490EDC0C}"/>
              </a:ext>
            </a:extLst>
          </p:cNvPr>
          <p:cNvPicPr>
            <a:picLocks noGrp="1" noChangeAspect="1"/>
          </p:cNvPicPr>
          <p:nvPr>
            <p:ph idx="1"/>
          </p:nvPr>
        </p:nvPicPr>
        <p:blipFill>
          <a:blip r:embed="rId2"/>
          <a:stretch>
            <a:fillRect/>
          </a:stretch>
        </p:blipFill>
        <p:spPr>
          <a:xfrm>
            <a:off x="0" y="0"/>
            <a:ext cx="12192000" cy="6656294"/>
          </a:xfrm>
        </p:spPr>
      </p:pic>
    </p:spTree>
    <p:extLst>
      <p:ext uri="{BB962C8B-B14F-4D97-AF65-F5344CB8AC3E}">
        <p14:creationId xmlns:p14="http://schemas.microsoft.com/office/powerpoint/2010/main" val="893033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2EF52B-6BD0-4E07-A8E0-07D05C48C6D9}"/>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0EAC1568-0B71-46E2-AF61-A6F6DB62B4AB}"/>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144151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FAC0CA-3AFF-4792-9F19-AEC74BC8CBC4}"/>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2256BCF3-11C9-4784-8124-E72214F23042}"/>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033756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86B117-4429-4622-8FF9-D6BBB7622E35}"/>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E60625F0-394F-4AC3-8485-85AEC4FD443A}"/>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0974039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CB0DAD8-CD68-4131-A2CE-84CB9ED7B042}"/>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CD7B05ED-CE64-416D-97E7-04B7847452C0}"/>
              </a:ext>
            </a:extLst>
          </p:cNvPr>
          <p:cNvPicPr>
            <a:picLocks noGrp="1" noChangeAspect="1"/>
          </p:cNvPicPr>
          <p:nvPr>
            <p:ph idx="1"/>
          </p:nvPr>
        </p:nvPicPr>
        <p:blipFill>
          <a:blip r:embed="rId2"/>
          <a:stretch>
            <a:fillRect/>
          </a:stretch>
        </p:blipFill>
        <p:spPr>
          <a:xfrm>
            <a:off x="0" y="0"/>
            <a:ext cx="12192000" cy="6965575"/>
          </a:xfrm>
          <a:prstGeom prst="rect">
            <a:avLst/>
          </a:prstGeom>
        </p:spPr>
      </p:pic>
    </p:spTree>
    <p:extLst>
      <p:ext uri="{BB962C8B-B14F-4D97-AF65-F5344CB8AC3E}">
        <p14:creationId xmlns:p14="http://schemas.microsoft.com/office/powerpoint/2010/main" val="35427455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602D50-9A36-4184-8980-76C5752C186A}"/>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6379A92B-8379-4672-B2CB-C065472DA2C4}"/>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FD319A55-FB12-4C59-B1AC-5C6FFCFC2A86}"/>
              </a:ext>
            </a:extLst>
          </p:cNvPr>
          <p:cNvPicPr>
            <a:picLocks noChangeAspect="1"/>
          </p:cNvPicPr>
          <p:nvPr/>
        </p:nvPicPr>
        <p:blipFill>
          <a:blip r:embed="rId2"/>
          <a:stretch>
            <a:fillRect/>
          </a:stretch>
        </p:blipFill>
        <p:spPr>
          <a:xfrm>
            <a:off x="0" y="0"/>
            <a:ext cx="12192000" cy="6176963"/>
          </a:xfrm>
          <a:prstGeom prst="rect">
            <a:avLst/>
          </a:prstGeom>
        </p:spPr>
      </p:pic>
    </p:spTree>
    <p:extLst>
      <p:ext uri="{BB962C8B-B14F-4D97-AF65-F5344CB8AC3E}">
        <p14:creationId xmlns:p14="http://schemas.microsoft.com/office/powerpoint/2010/main" val="3366401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F50EC6-2827-480E-8DA5-DC06DBB9D4B3}"/>
              </a:ext>
            </a:extLst>
          </p:cNvPr>
          <p:cNvSpPr>
            <a:spLocks noGrp="1"/>
          </p:cNvSpPr>
          <p:nvPr>
            <p:ph type="title"/>
          </p:nvPr>
        </p:nvSpPr>
        <p:spPr/>
        <p:txBody>
          <a:bodyPr>
            <a:normAutofit/>
          </a:bodyPr>
          <a:lstStyle/>
          <a:p>
            <a:pPr algn="ctr"/>
            <a:r>
              <a:rPr lang="it-IT" sz="3600" b="1" dirty="0"/>
              <a:t>VACCINI ANTI-COV 2</a:t>
            </a:r>
            <a:br>
              <a:rPr lang="it-IT" sz="3600" b="1" dirty="0"/>
            </a:br>
            <a:r>
              <a:rPr lang="it-IT" sz="3600" b="1" dirty="0"/>
              <a:t>TROMBOSI</a:t>
            </a:r>
          </a:p>
        </p:txBody>
      </p:sp>
      <p:sp>
        <p:nvSpPr>
          <p:cNvPr id="3" name="Segnaposto contenuto 2">
            <a:extLst>
              <a:ext uri="{FF2B5EF4-FFF2-40B4-BE49-F238E27FC236}">
                <a16:creationId xmlns:a16="http://schemas.microsoft.com/office/drawing/2014/main" id="{228268BE-ACC0-4C2E-99BA-579DDEFAA7E9}"/>
              </a:ext>
            </a:extLst>
          </p:cNvPr>
          <p:cNvSpPr>
            <a:spLocks noGrp="1"/>
          </p:cNvSpPr>
          <p:nvPr>
            <p:ph idx="1"/>
          </p:nvPr>
        </p:nvSpPr>
        <p:spPr/>
        <p:txBody>
          <a:bodyPr/>
          <a:lstStyle/>
          <a:p>
            <a:pPr marL="0" indent="0">
              <a:buNone/>
            </a:pPr>
            <a:endParaRPr lang="it-IT" dirty="0"/>
          </a:p>
          <a:p>
            <a:pPr marL="0" indent="0">
              <a:buNone/>
            </a:pPr>
            <a:endParaRPr lang="it-IT" sz="3600" dirty="0">
              <a:solidFill>
                <a:srgbClr val="FF0000"/>
              </a:solidFill>
            </a:endParaRPr>
          </a:p>
          <a:p>
            <a:pPr marL="0" indent="0">
              <a:buNone/>
            </a:pPr>
            <a:r>
              <a:rPr lang="it-IT" sz="3600" dirty="0">
                <a:solidFill>
                  <a:srgbClr val="FF0000"/>
                </a:solidFill>
              </a:rPr>
              <a:t>AstraZeneca: </a:t>
            </a:r>
            <a:r>
              <a:rPr lang="it-IT" sz="3200" b="1" dirty="0"/>
              <a:t>222 </a:t>
            </a:r>
            <a:r>
              <a:rPr lang="it-IT" sz="2400" b="1" dirty="0"/>
              <a:t>su </a:t>
            </a:r>
            <a:r>
              <a:rPr lang="it-IT" sz="3200" b="1" dirty="0"/>
              <a:t>34 </a:t>
            </a:r>
            <a:r>
              <a:rPr lang="it-IT" b="1" dirty="0"/>
              <a:t>milioni</a:t>
            </a:r>
            <a:r>
              <a:rPr lang="it-IT" sz="2400" b="1" dirty="0"/>
              <a:t> </a:t>
            </a:r>
          </a:p>
          <a:p>
            <a:pPr marL="0" indent="0">
              <a:buNone/>
            </a:pPr>
            <a:endParaRPr lang="it-IT" sz="2400" b="1" dirty="0"/>
          </a:p>
          <a:p>
            <a:pPr marL="0" indent="0">
              <a:buNone/>
            </a:pPr>
            <a:endParaRPr lang="it-IT" sz="2400" b="1" dirty="0"/>
          </a:p>
          <a:p>
            <a:pPr marL="0" indent="0">
              <a:buNone/>
            </a:pPr>
            <a:r>
              <a:rPr lang="it-IT" sz="3600" b="1" dirty="0">
                <a:solidFill>
                  <a:srgbClr val="FF0000"/>
                </a:solidFill>
              </a:rPr>
              <a:t>Johnson-Johnson:</a:t>
            </a:r>
            <a:r>
              <a:rPr lang="it-IT" sz="3600" b="1" dirty="0"/>
              <a:t> </a:t>
            </a:r>
            <a:r>
              <a:rPr lang="it-IT" sz="3200" b="1" dirty="0"/>
              <a:t>8 </a:t>
            </a:r>
            <a:r>
              <a:rPr lang="it-IT" sz="2400" b="1" dirty="0"/>
              <a:t>su </a:t>
            </a:r>
            <a:r>
              <a:rPr lang="it-IT" sz="3600" b="1" dirty="0"/>
              <a:t> 7 </a:t>
            </a:r>
            <a:r>
              <a:rPr lang="it-IT" b="1" dirty="0"/>
              <a:t>milioni</a:t>
            </a:r>
            <a:endParaRPr lang="it-IT" sz="3600" b="1" dirty="0">
              <a:solidFill>
                <a:srgbClr val="FF0000"/>
              </a:solidFill>
            </a:endParaRPr>
          </a:p>
          <a:p>
            <a:pPr marL="0" indent="0">
              <a:buNone/>
            </a:pPr>
            <a:endParaRPr lang="it-IT" sz="2400" b="1" dirty="0">
              <a:solidFill>
                <a:srgbClr val="FF0000"/>
              </a:solidFill>
            </a:endParaRPr>
          </a:p>
          <a:p>
            <a:pPr marL="0" indent="0">
              <a:buNone/>
            </a:pPr>
            <a:endParaRPr lang="it-IT" sz="2400" b="1" dirty="0">
              <a:solidFill>
                <a:srgbClr val="FF0000"/>
              </a:solidFill>
            </a:endParaRPr>
          </a:p>
          <a:p>
            <a:pPr marL="0" indent="0">
              <a:buNone/>
            </a:pPr>
            <a:endParaRPr lang="it-IT" sz="3600" dirty="0">
              <a:solidFill>
                <a:srgbClr val="FF0000"/>
              </a:solidFill>
            </a:endParaRPr>
          </a:p>
        </p:txBody>
      </p:sp>
    </p:spTree>
    <p:extLst>
      <p:ext uri="{BB962C8B-B14F-4D97-AF65-F5344CB8AC3E}">
        <p14:creationId xmlns:p14="http://schemas.microsoft.com/office/powerpoint/2010/main" val="5115219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4F728C-3DD3-4CD7-A8C3-496EBF391A9B}"/>
              </a:ext>
            </a:extLst>
          </p:cNvPr>
          <p:cNvSpPr>
            <a:spLocks noGrp="1"/>
          </p:cNvSpPr>
          <p:nvPr>
            <p:ph type="title"/>
          </p:nvPr>
        </p:nvSpPr>
        <p:spPr/>
        <p:txBody>
          <a:bodyPr>
            <a:normAutofit/>
          </a:bodyPr>
          <a:lstStyle/>
          <a:p>
            <a:pPr algn="ctr"/>
            <a:r>
              <a:rPr lang="it-IT" sz="3600" b="1" dirty="0"/>
              <a:t>VACCINI ANTI COV-2</a:t>
            </a:r>
            <a:br>
              <a:rPr lang="it-IT" sz="3600" b="1" dirty="0"/>
            </a:br>
            <a:r>
              <a:rPr lang="it-IT" sz="3600" b="1" dirty="0"/>
              <a:t>DURATA IMMUNITA’</a:t>
            </a:r>
          </a:p>
        </p:txBody>
      </p:sp>
      <p:sp>
        <p:nvSpPr>
          <p:cNvPr id="3" name="Segnaposto contenuto 2">
            <a:extLst>
              <a:ext uri="{FF2B5EF4-FFF2-40B4-BE49-F238E27FC236}">
                <a16:creationId xmlns:a16="http://schemas.microsoft.com/office/drawing/2014/main" id="{8900402C-39F6-4DF8-A9E6-91D0439E6F43}"/>
              </a:ext>
            </a:extLst>
          </p:cNvPr>
          <p:cNvSpPr>
            <a:spLocks noGrp="1"/>
          </p:cNvSpPr>
          <p:nvPr>
            <p:ph idx="1"/>
          </p:nvPr>
        </p:nvSpPr>
        <p:spPr>
          <a:xfrm>
            <a:off x="838200" y="1690688"/>
            <a:ext cx="10515600" cy="5167311"/>
          </a:xfrm>
        </p:spPr>
        <p:txBody>
          <a:bodyPr/>
          <a:lstStyle/>
          <a:p>
            <a:pPr marL="0" indent="0">
              <a:buNone/>
            </a:pPr>
            <a:endParaRPr lang="it-IT" dirty="0"/>
          </a:p>
          <a:p>
            <a:pPr marL="0" indent="0" algn="just">
              <a:buNone/>
            </a:pPr>
            <a:r>
              <a:rPr lang="it-IT" dirty="0"/>
              <a:t>Sono ancora molte le risposte che la scienza non riesce a dare sulla protezione conferita dai vaccini. E la ragione è semplice: non c’è stato il tempo per avere questi dati: </a:t>
            </a:r>
            <a:r>
              <a:rPr lang="it-IT" b="1" dirty="0"/>
              <a:t>«gli studi sulle prime persone vaccinate, quelli di fase 3, sono iniziati circa 9 mesi fa ed è quindi impossibile avere dati certi che vadano oltre questo tempo. Quello che sappiamo con certezza è che, a 9 mesi dalla vaccinazione, le persone sono ancora protette. Con il trascorrere del tempo, potremo pian piano spostare questo termine fino a 1 o 2 anni o magari anche oltre»</a:t>
            </a:r>
          </a:p>
        </p:txBody>
      </p:sp>
    </p:spTree>
    <p:extLst>
      <p:ext uri="{BB962C8B-B14F-4D97-AF65-F5344CB8AC3E}">
        <p14:creationId xmlns:p14="http://schemas.microsoft.com/office/powerpoint/2010/main" val="2088544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FEEA5C-6430-4C43-A90C-70D968723864}"/>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E2889116-A4F6-4707-9029-B858C4168AAC}"/>
              </a:ext>
            </a:extLst>
          </p:cNvPr>
          <p:cNvPicPr>
            <a:picLocks noGrp="1" noChangeAspect="1"/>
          </p:cNvPicPr>
          <p:nvPr>
            <p:ph idx="1"/>
          </p:nvPr>
        </p:nvPicPr>
        <p:blipFill>
          <a:blip r:embed="rId2"/>
          <a:stretch>
            <a:fillRect/>
          </a:stretch>
        </p:blipFill>
        <p:spPr>
          <a:xfrm>
            <a:off x="0" y="0"/>
            <a:ext cx="12192000" cy="6763871"/>
          </a:xfrm>
          <a:prstGeom prst="rect">
            <a:avLst/>
          </a:prstGeom>
        </p:spPr>
      </p:pic>
    </p:spTree>
    <p:extLst>
      <p:ext uri="{BB962C8B-B14F-4D97-AF65-F5344CB8AC3E}">
        <p14:creationId xmlns:p14="http://schemas.microsoft.com/office/powerpoint/2010/main" val="2624720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D68000A-57C3-4775-B3DF-FBCC4747A916}"/>
              </a:ext>
            </a:extLst>
          </p:cNvPr>
          <p:cNvSpPr>
            <a:spLocks noGrp="1"/>
          </p:cNvSpPr>
          <p:nvPr>
            <p:ph type="title"/>
          </p:nvPr>
        </p:nvSpPr>
        <p:spPr/>
        <p:txBody>
          <a:bodyPr>
            <a:normAutofit fontScale="90000"/>
          </a:bodyPr>
          <a:lstStyle/>
          <a:p>
            <a:pPr algn="ctr"/>
            <a:r>
              <a:rPr lang="it-IT" sz="3600" b="1" dirty="0"/>
              <a:t>VACCINO ANTI COV-2</a:t>
            </a:r>
            <a:br>
              <a:rPr lang="it-IT" sz="3600" b="1" dirty="0"/>
            </a:br>
            <a:r>
              <a:rPr lang="it-IT" sz="3600" b="1" dirty="0"/>
              <a:t>«RICHIAMO»</a:t>
            </a:r>
            <a:br>
              <a:rPr lang="it-IT" sz="3600" b="1" dirty="0"/>
            </a:br>
            <a:endParaRPr lang="it-IT" sz="3600" b="1" dirty="0"/>
          </a:p>
        </p:txBody>
      </p:sp>
      <p:sp>
        <p:nvSpPr>
          <p:cNvPr id="3" name="Segnaposto contenuto 2">
            <a:extLst>
              <a:ext uri="{FF2B5EF4-FFF2-40B4-BE49-F238E27FC236}">
                <a16:creationId xmlns:a16="http://schemas.microsoft.com/office/drawing/2014/main" id="{A3C45F71-6785-47FC-98E2-6579F5BF9426}"/>
              </a:ext>
            </a:extLst>
          </p:cNvPr>
          <p:cNvSpPr>
            <a:spLocks noGrp="1"/>
          </p:cNvSpPr>
          <p:nvPr>
            <p:ph idx="1"/>
          </p:nvPr>
        </p:nvSpPr>
        <p:spPr>
          <a:xfrm>
            <a:off x="0" y="1825624"/>
            <a:ext cx="12192000" cy="5032375"/>
          </a:xfrm>
        </p:spPr>
        <p:txBody>
          <a:bodyPr>
            <a:normAutofit lnSpcReduction="10000"/>
          </a:bodyPr>
          <a:lstStyle/>
          <a:p>
            <a:pPr marL="0" indent="0" algn="just">
              <a:buNone/>
            </a:pPr>
            <a:r>
              <a:rPr lang="it-IT" b="1" dirty="0"/>
              <a:t>Che sia dunque necessario un richiamo del vaccino anti Covid sta diventando ormai una certezza. Da mesi gli studiosi si stanno interrogando su questa possibilità, soprattutto in seguito alla circolazione di varianti del virus sempre più contagiose. Di ciò aveva parlato questa mattina anche il virologo americano Anthony Fauci, secondo il quale "un richiamo dei diversi vaccini anti-Covid sarà con tutta probabilità necessario almeno entro 12 mesi da quando si è ricevuta l'immunizzazione primaria, inclusiva della seconda dose". Per l'esperto americano, che ha sintetizzato l'opinione crescente tra molti colleghi e tra le stesse case farmaceutiche, "l'efficacia di questi vaccini non dura tutta la vita ma è di almeno 6 mesi e probabilmente ben di più, perciò ritengo che un ‘booster', ossia un richiamo rafforzante, sarà dovuto entro più o meno un anno dal </a:t>
            </a:r>
            <a:r>
              <a:rPr lang="it-IT" b="1" dirty="0" err="1"/>
              <a:t>primo"continua</a:t>
            </a:r>
            <a:r>
              <a:rPr lang="it-IT" b="1" dirty="0"/>
              <a:t> su: https://www.fanpage.it/attualita/come-funzionera-e-per-chi-sara-la-terza-dose-del-vaccino-covid/https://www.fanpage.it/</a:t>
            </a:r>
          </a:p>
        </p:txBody>
      </p:sp>
    </p:spTree>
    <p:extLst>
      <p:ext uri="{BB962C8B-B14F-4D97-AF65-F5344CB8AC3E}">
        <p14:creationId xmlns:p14="http://schemas.microsoft.com/office/powerpoint/2010/main" val="1994286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492FAA-9E15-4310-86CC-ECAC799486DB}"/>
              </a:ext>
            </a:extLst>
          </p:cNvPr>
          <p:cNvSpPr>
            <a:spLocks noGrp="1"/>
          </p:cNvSpPr>
          <p:nvPr>
            <p:ph type="title"/>
          </p:nvPr>
        </p:nvSpPr>
        <p:spPr/>
        <p:txBody>
          <a:bodyPr>
            <a:normAutofit/>
          </a:bodyPr>
          <a:lstStyle/>
          <a:p>
            <a:pPr algn="ctr"/>
            <a:r>
              <a:rPr lang="it-IT" sz="3600" b="1" dirty="0"/>
              <a:t>VACCINAZIONE ANTI-CoV2</a:t>
            </a:r>
            <a:br>
              <a:rPr lang="it-IT" sz="3600" b="1" dirty="0"/>
            </a:br>
            <a:r>
              <a:rPr lang="it-IT" sz="3600" b="1" dirty="0"/>
              <a:t>CROSSING VACCINALE</a:t>
            </a:r>
          </a:p>
        </p:txBody>
      </p:sp>
      <p:sp>
        <p:nvSpPr>
          <p:cNvPr id="3" name="Segnaposto contenuto 2">
            <a:extLst>
              <a:ext uri="{FF2B5EF4-FFF2-40B4-BE49-F238E27FC236}">
                <a16:creationId xmlns:a16="http://schemas.microsoft.com/office/drawing/2014/main" id="{C32C7206-A787-4804-B8A2-590BA851B068}"/>
              </a:ext>
            </a:extLst>
          </p:cNvPr>
          <p:cNvSpPr>
            <a:spLocks noGrp="1"/>
          </p:cNvSpPr>
          <p:nvPr>
            <p:ph idx="1"/>
          </p:nvPr>
        </p:nvSpPr>
        <p:spPr/>
        <p:txBody>
          <a:bodyPr/>
          <a:lstStyle/>
          <a:p>
            <a:endParaRPr lang="it-IT" dirty="0"/>
          </a:p>
          <a:p>
            <a:pPr marL="0" indent="0" algn="just">
              <a:buNone/>
            </a:pPr>
            <a:endParaRPr lang="it-IT" b="1"/>
          </a:p>
          <a:p>
            <a:pPr marL="0" indent="0" algn="just">
              <a:buNone/>
            </a:pPr>
            <a:r>
              <a:rPr lang="it-IT" b="1"/>
              <a:t>Il </a:t>
            </a:r>
            <a:r>
              <a:rPr lang="it-IT" b="1" dirty="0"/>
              <a:t>cosiddetto crossing vaccinale, ovvero il richiamo fatto con un farmaco diverso rispetto a quello della prima dose, è una pratica che in Italia è stata recentemente ufficializzata - con l’approvazione del </a:t>
            </a:r>
            <a:r>
              <a:rPr lang="it-IT" b="1" dirty="0" err="1"/>
              <a:t>Cts</a:t>
            </a:r>
            <a:r>
              <a:rPr lang="it-IT" b="1" dirty="0"/>
              <a:t>, ma anche di Aifa ed Ema - per impedire agli under 60 una doppia inoculazione con AstraZeneca. In altre nazioni, però, è un metodo utilizzato da tempo. Diversi anche gli studi che ne attestano sicurezza e validità</a:t>
            </a:r>
          </a:p>
        </p:txBody>
      </p:sp>
    </p:spTree>
    <p:extLst>
      <p:ext uri="{BB962C8B-B14F-4D97-AF65-F5344CB8AC3E}">
        <p14:creationId xmlns:p14="http://schemas.microsoft.com/office/powerpoint/2010/main" val="5183573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FDAE89B-478B-4A47-B7C0-195AF17821C3}"/>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582BB83A-BB20-44AD-8969-5066DC90F2FB}"/>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3855728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19BF94-ACC2-4049-BC90-F7E994C3A46A}"/>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8F7A6C90-1B0D-472F-8F16-B89318C94698}"/>
              </a:ext>
            </a:extLst>
          </p:cNvPr>
          <p:cNvPicPr>
            <a:picLocks noGrp="1" noChangeAspect="1"/>
          </p:cNvPicPr>
          <p:nvPr>
            <p:ph idx="1"/>
          </p:nvPr>
        </p:nvPicPr>
        <p:blipFill>
          <a:blip r:embed="rId2"/>
          <a:stretch>
            <a:fillRect/>
          </a:stretch>
        </p:blipFill>
        <p:spPr>
          <a:xfrm>
            <a:off x="0" y="0"/>
            <a:ext cx="12192000" cy="6979024"/>
          </a:xfrm>
          <a:prstGeom prst="rect">
            <a:avLst/>
          </a:prstGeom>
        </p:spPr>
      </p:pic>
    </p:spTree>
    <p:extLst>
      <p:ext uri="{BB962C8B-B14F-4D97-AF65-F5344CB8AC3E}">
        <p14:creationId xmlns:p14="http://schemas.microsoft.com/office/powerpoint/2010/main" val="3553541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3F0009-55AD-4633-A739-2E11E973AEA1}"/>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CC4AD3FC-F28F-46EE-8FB7-861F1FAA0ADE}"/>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EDE1A6B2-5418-4B93-99D2-5E8710CD61D4}"/>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59838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6C874D8-E8B2-425F-8776-029422E44D3B}"/>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6F11C2EE-9768-4657-84D6-F4370A8E9A43}"/>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1976056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BD27AA-3A3E-409B-95ED-1500D1005255}"/>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8D065DA9-159E-409B-94CE-844FABB77296}"/>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147756EC-D23A-4908-A492-FB5A23D6EC2D}"/>
              </a:ext>
            </a:extLst>
          </p:cNvPr>
          <p:cNvPicPr>
            <a:picLocks noChangeAspect="1"/>
          </p:cNvPicPr>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288504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526824E-B310-486A-B740-1CFB61565954}"/>
              </a:ext>
            </a:extLst>
          </p:cNvPr>
          <p:cNvSpPr>
            <a:spLocks noGrp="1"/>
          </p:cNvSpPr>
          <p:nvPr>
            <p:ph type="title"/>
          </p:nvPr>
        </p:nvSpPr>
        <p:spPr/>
        <p:txBody>
          <a:bodyPr/>
          <a:lstStyle/>
          <a:p>
            <a:endParaRPr lang="it-IT"/>
          </a:p>
        </p:txBody>
      </p:sp>
      <p:pic>
        <p:nvPicPr>
          <p:cNvPr id="4" name="Segnaposto contenuto 3">
            <a:extLst>
              <a:ext uri="{FF2B5EF4-FFF2-40B4-BE49-F238E27FC236}">
                <a16:creationId xmlns:a16="http://schemas.microsoft.com/office/drawing/2014/main" id="{6A9423DC-98DF-48BC-8466-548F241810F4}"/>
              </a:ext>
            </a:extLst>
          </p:cNvPr>
          <p:cNvPicPr>
            <a:picLocks noGrp="1" noChangeAspect="1"/>
          </p:cNvPicPr>
          <p:nvPr>
            <p:ph idx="1"/>
          </p:nvPr>
        </p:nvPicPr>
        <p:blipFill>
          <a:blip r:embed="rId2"/>
          <a:stretch>
            <a:fillRect/>
          </a:stretch>
        </p:blipFill>
        <p:spPr>
          <a:xfrm>
            <a:off x="0" y="1"/>
            <a:ext cx="12192000" cy="6858000"/>
          </a:xfrm>
          <a:prstGeom prst="rect">
            <a:avLst/>
          </a:prstGeom>
        </p:spPr>
      </p:pic>
    </p:spTree>
    <p:extLst>
      <p:ext uri="{BB962C8B-B14F-4D97-AF65-F5344CB8AC3E}">
        <p14:creationId xmlns:p14="http://schemas.microsoft.com/office/powerpoint/2010/main" val="605158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C519D9-3960-43DF-8083-823E4CEE9EC4}"/>
              </a:ext>
            </a:extLst>
          </p:cNvPr>
          <p:cNvSpPr>
            <a:spLocks noGrp="1"/>
          </p:cNvSpPr>
          <p:nvPr>
            <p:ph type="title"/>
          </p:nvPr>
        </p:nvSpPr>
        <p:spPr/>
        <p:txBody>
          <a:bodyPr/>
          <a:lstStyle/>
          <a:p>
            <a:endParaRPr lang="it-IT"/>
          </a:p>
        </p:txBody>
      </p:sp>
      <p:sp>
        <p:nvSpPr>
          <p:cNvPr id="3" name="Segnaposto contenuto 2">
            <a:extLst>
              <a:ext uri="{FF2B5EF4-FFF2-40B4-BE49-F238E27FC236}">
                <a16:creationId xmlns:a16="http://schemas.microsoft.com/office/drawing/2014/main" id="{D53136A2-09DC-4900-984E-A903693D79AD}"/>
              </a:ext>
            </a:extLst>
          </p:cNvPr>
          <p:cNvSpPr>
            <a:spLocks noGrp="1"/>
          </p:cNvSpPr>
          <p:nvPr>
            <p:ph idx="1"/>
          </p:nvPr>
        </p:nvSpPr>
        <p:spPr/>
        <p:txBody>
          <a:bodyPr/>
          <a:lstStyle/>
          <a:p>
            <a:endParaRPr lang="it-IT"/>
          </a:p>
        </p:txBody>
      </p:sp>
      <p:pic>
        <p:nvPicPr>
          <p:cNvPr id="4" name="Immagine 3">
            <a:extLst>
              <a:ext uri="{FF2B5EF4-FFF2-40B4-BE49-F238E27FC236}">
                <a16:creationId xmlns:a16="http://schemas.microsoft.com/office/drawing/2014/main" id="{817F0FE3-6C18-42B7-A50B-FDD3D3CE7661}"/>
              </a:ext>
            </a:extLst>
          </p:cNvPr>
          <p:cNvPicPr>
            <a:picLocks noChangeAspect="1"/>
          </p:cNvPicPr>
          <p:nvPr/>
        </p:nvPicPr>
        <p:blipFill>
          <a:blip r:embed="rId2"/>
          <a:stretch>
            <a:fillRect/>
          </a:stretch>
        </p:blipFill>
        <p:spPr>
          <a:xfrm>
            <a:off x="0" y="1"/>
            <a:ext cx="12192000" cy="6965576"/>
          </a:xfrm>
          <a:prstGeom prst="rect">
            <a:avLst/>
          </a:prstGeom>
        </p:spPr>
      </p:pic>
    </p:spTree>
    <p:extLst>
      <p:ext uri="{BB962C8B-B14F-4D97-AF65-F5344CB8AC3E}">
        <p14:creationId xmlns:p14="http://schemas.microsoft.com/office/powerpoint/2010/main" val="362437518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508</Words>
  <Application>Microsoft Office PowerPoint</Application>
  <PresentationFormat>Widescreen</PresentationFormat>
  <Paragraphs>31</Paragraphs>
  <Slides>43</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43</vt:i4>
      </vt:variant>
    </vt:vector>
  </HeadingPairs>
  <TitlesOfParts>
    <vt:vector size="47" baseType="lpstr">
      <vt:lpstr>Arial</vt:lpstr>
      <vt:lpstr>Calibri</vt:lpstr>
      <vt:lpstr>Calibri Light</vt:lpstr>
      <vt:lpstr>Tema di Office</vt:lpstr>
      <vt:lpstr>Presentazione standard di PowerPoint</vt:lpstr>
      <vt:lpstr>Presentazione standard di PowerPoint</vt:lpstr>
      <vt:lpstr>RESPONSABILITA’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VACCINI ANTICOV-2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 </vt:lpstr>
      <vt:lpstr>Presentazione standard di PowerPoint</vt:lpstr>
      <vt:lpstr>Presentazione standard di PowerPoint</vt:lpstr>
      <vt:lpstr>Presentazione standard di PowerPoint</vt:lpstr>
      <vt:lpstr>Presentazione standard di PowerPoint</vt:lpstr>
      <vt:lpstr>Presentazione standard di PowerPoint</vt:lpstr>
      <vt:lpstr>VACCINI ANTI-COV 2 TROMBOSI</vt:lpstr>
      <vt:lpstr>VACCINI ANTI COV-2 DURATA IMMUNITA’</vt:lpstr>
      <vt:lpstr>VACCINO ANTI COV-2 «RICHIAMO» </vt:lpstr>
      <vt:lpstr>VACCINAZIONE ANTI-CoV2 CROSSING VACCINALE</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Marco Laudi</dc:creator>
  <cp:lastModifiedBy>Marco Laudi</cp:lastModifiedBy>
  <cp:revision>75</cp:revision>
  <dcterms:created xsi:type="dcterms:W3CDTF">2021-06-02T09:14:03Z</dcterms:created>
  <dcterms:modified xsi:type="dcterms:W3CDTF">2021-06-22T20:56:22Z</dcterms:modified>
</cp:coreProperties>
</file>