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23"/>
  </p:notesMasterIdLst>
  <p:sldIdLst>
    <p:sldId id="256" r:id="rId3"/>
    <p:sldId id="266" r:id="rId4"/>
    <p:sldId id="333" r:id="rId5"/>
    <p:sldId id="334" r:id="rId6"/>
    <p:sldId id="259" r:id="rId7"/>
    <p:sldId id="303" r:id="rId8"/>
    <p:sldId id="329" r:id="rId9"/>
    <p:sldId id="336" r:id="rId10"/>
    <p:sldId id="332" r:id="rId11"/>
    <p:sldId id="339" r:id="rId12"/>
    <p:sldId id="331" r:id="rId13"/>
    <p:sldId id="330" r:id="rId14"/>
    <p:sldId id="311" r:id="rId15"/>
    <p:sldId id="289" r:id="rId16"/>
    <p:sldId id="290" r:id="rId17"/>
    <p:sldId id="292" r:id="rId18"/>
    <p:sldId id="335" r:id="rId19"/>
    <p:sldId id="337" r:id="rId20"/>
    <p:sldId id="338" r:id="rId21"/>
    <p:sldId id="287" r:id="rId22"/>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87" autoAdjust="0"/>
  </p:normalViewPr>
  <p:slideViewPr>
    <p:cSldViewPr snapToGrid="0">
      <p:cViewPr varScale="1">
        <p:scale>
          <a:sx n="79" d="100"/>
          <a:sy n="79" d="100"/>
        </p:scale>
        <p:origin x="82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16FE687-0902-4296-A378-6FC5DE2BC3E1}" type="datetimeFigureOut">
              <a:rPr lang="it-IT" smtClean="0"/>
              <a:t>27/05/2022</a:t>
            </a:fld>
            <a:endParaRPr lang="it-IT" dirty="0"/>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674A0AA-AC9B-40EC-85F6-33B69FC342EF}" type="slidenum">
              <a:rPr lang="it-IT" smtClean="0"/>
              <a:t>‹N›</a:t>
            </a:fld>
            <a:endParaRPr lang="it-IT" dirty="0"/>
          </a:p>
        </p:txBody>
      </p:sp>
    </p:spTree>
    <p:extLst>
      <p:ext uri="{BB962C8B-B14F-4D97-AF65-F5344CB8AC3E}">
        <p14:creationId xmlns:p14="http://schemas.microsoft.com/office/powerpoint/2010/main" val="746493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674A0AA-AC9B-40EC-85F6-33B69FC342EF}" type="slidenum">
              <a:rPr lang="it-IT" smtClean="0"/>
              <a:t>3</a:t>
            </a:fld>
            <a:endParaRPr lang="it-IT" dirty="0"/>
          </a:p>
        </p:txBody>
      </p:sp>
    </p:spTree>
    <p:extLst>
      <p:ext uri="{BB962C8B-B14F-4D97-AF65-F5344CB8AC3E}">
        <p14:creationId xmlns:p14="http://schemas.microsoft.com/office/powerpoint/2010/main" val="3226459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621DFB3-5686-4C7B-BCCE-4DAD446F6438}" type="datetimeFigureOut">
              <a:rPr lang="it-IT" smtClean="0"/>
              <a:t>27/05/2022</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B06A13F-E6B3-4CD1-B7E0-B3EF2CEC6ABC}" type="slidenum">
              <a:rPr lang="it-IT" smtClean="0"/>
              <a:t>‹N›</a:t>
            </a:fld>
            <a:endParaRPr lang="it-IT" dirty="0"/>
          </a:p>
        </p:txBody>
      </p:sp>
    </p:spTree>
    <p:extLst>
      <p:ext uri="{BB962C8B-B14F-4D97-AF65-F5344CB8AC3E}">
        <p14:creationId xmlns:p14="http://schemas.microsoft.com/office/powerpoint/2010/main" val="595750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621DFB3-5686-4C7B-BCCE-4DAD446F6438}" type="datetimeFigureOut">
              <a:rPr lang="it-IT" smtClean="0"/>
              <a:t>27/05/2022</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B06A13F-E6B3-4CD1-B7E0-B3EF2CEC6ABC}" type="slidenum">
              <a:rPr lang="it-IT" smtClean="0"/>
              <a:t>‹N›</a:t>
            </a:fld>
            <a:endParaRPr lang="it-IT" dirty="0"/>
          </a:p>
        </p:txBody>
      </p:sp>
    </p:spTree>
    <p:extLst>
      <p:ext uri="{BB962C8B-B14F-4D97-AF65-F5344CB8AC3E}">
        <p14:creationId xmlns:p14="http://schemas.microsoft.com/office/powerpoint/2010/main" val="73883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621DFB3-5686-4C7B-BCCE-4DAD446F6438}" type="datetimeFigureOut">
              <a:rPr lang="it-IT" smtClean="0"/>
              <a:t>27/05/2022</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B06A13F-E6B3-4CD1-B7E0-B3EF2CEC6ABC}" type="slidenum">
              <a:rPr lang="it-IT" smtClean="0"/>
              <a:t>‹N›</a:t>
            </a:fld>
            <a:endParaRPr lang="it-IT"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02503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9621DFB3-5686-4C7B-BCCE-4DAD446F6438}" type="datetimeFigureOut">
              <a:rPr lang="it-IT" smtClean="0"/>
              <a:t>27/05/2022</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B06A13F-E6B3-4CD1-B7E0-B3EF2CEC6ABC}" type="slidenum">
              <a:rPr lang="it-IT" smtClean="0"/>
              <a:t>‹N›</a:t>
            </a:fld>
            <a:endParaRPr lang="it-IT" dirty="0"/>
          </a:p>
        </p:txBody>
      </p:sp>
    </p:spTree>
    <p:extLst>
      <p:ext uri="{BB962C8B-B14F-4D97-AF65-F5344CB8AC3E}">
        <p14:creationId xmlns:p14="http://schemas.microsoft.com/office/powerpoint/2010/main" val="4002529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9621DFB3-5686-4C7B-BCCE-4DAD446F6438}" type="datetimeFigureOut">
              <a:rPr lang="it-IT" smtClean="0"/>
              <a:t>27/05/2022</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B06A13F-E6B3-4CD1-B7E0-B3EF2CEC6ABC}" type="slidenum">
              <a:rPr lang="it-IT" smtClean="0"/>
              <a:t>‹N›</a:t>
            </a:fld>
            <a:endParaRPr lang="it-IT"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38852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9621DFB3-5686-4C7B-BCCE-4DAD446F6438}" type="datetimeFigureOut">
              <a:rPr lang="it-IT" smtClean="0"/>
              <a:t>27/05/2022</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B06A13F-E6B3-4CD1-B7E0-B3EF2CEC6ABC}" type="slidenum">
              <a:rPr lang="it-IT" smtClean="0"/>
              <a:t>‹N›</a:t>
            </a:fld>
            <a:endParaRPr lang="it-IT" dirty="0"/>
          </a:p>
        </p:txBody>
      </p:sp>
    </p:spTree>
    <p:extLst>
      <p:ext uri="{BB962C8B-B14F-4D97-AF65-F5344CB8AC3E}">
        <p14:creationId xmlns:p14="http://schemas.microsoft.com/office/powerpoint/2010/main" val="1030054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621DFB3-5686-4C7B-BCCE-4DAD446F6438}" type="datetimeFigureOut">
              <a:rPr lang="it-IT" smtClean="0"/>
              <a:t>27/05/2022</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B06A13F-E6B3-4CD1-B7E0-B3EF2CEC6ABC}" type="slidenum">
              <a:rPr lang="it-IT" smtClean="0"/>
              <a:t>‹N›</a:t>
            </a:fld>
            <a:endParaRPr lang="it-IT" dirty="0"/>
          </a:p>
        </p:txBody>
      </p:sp>
    </p:spTree>
    <p:extLst>
      <p:ext uri="{BB962C8B-B14F-4D97-AF65-F5344CB8AC3E}">
        <p14:creationId xmlns:p14="http://schemas.microsoft.com/office/powerpoint/2010/main" val="390579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621DFB3-5686-4C7B-BCCE-4DAD446F6438}" type="datetimeFigureOut">
              <a:rPr lang="it-IT" smtClean="0"/>
              <a:t>27/05/2022</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B06A13F-E6B3-4CD1-B7E0-B3EF2CEC6ABC}" type="slidenum">
              <a:rPr lang="it-IT" smtClean="0"/>
              <a:t>‹N›</a:t>
            </a:fld>
            <a:endParaRPr lang="it-IT" dirty="0"/>
          </a:p>
        </p:txBody>
      </p:sp>
    </p:spTree>
    <p:extLst>
      <p:ext uri="{BB962C8B-B14F-4D97-AF65-F5344CB8AC3E}">
        <p14:creationId xmlns:p14="http://schemas.microsoft.com/office/powerpoint/2010/main" val="779239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66142-1233-4F29-BEB8-3D87F9EC2902}" type="datetimeFigureOut">
              <a:rPr kumimoji="0" lang="it-IT"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27/05/2022</a:t>
            </a:fld>
            <a:endParaRPr kumimoji="0" lang="it-IT"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B8A0FC-A729-457A-AF5B-227D147A1438}" type="slidenum">
              <a:rPr kumimoji="0" lang="it-IT"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09776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66142-1233-4F29-BEB8-3D87F9EC2902}" type="datetimeFigureOut">
              <a:rPr kumimoji="0" lang="it-IT"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27/05/2022</a:t>
            </a:fld>
            <a:endParaRPr kumimoji="0" lang="it-IT"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B8A0FC-A729-457A-AF5B-227D147A1438}" type="slidenum">
              <a:rPr kumimoji="0" lang="it-IT"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51059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66142-1233-4F29-BEB8-3D87F9EC2902}" type="datetimeFigureOut">
              <a:rPr kumimoji="0" lang="it-IT"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27/05/2022</a:t>
            </a:fld>
            <a:endParaRPr kumimoji="0" lang="it-IT"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B8A0FC-A729-457A-AF5B-227D147A1438}" type="slidenum">
              <a:rPr kumimoji="0" lang="it-IT"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67229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621DFB3-5686-4C7B-BCCE-4DAD446F6438}" type="datetimeFigureOut">
              <a:rPr lang="it-IT" smtClean="0"/>
              <a:t>27/05/2022</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B06A13F-E6B3-4CD1-B7E0-B3EF2CEC6ABC}" type="slidenum">
              <a:rPr lang="it-IT" smtClean="0"/>
              <a:t>‹N›</a:t>
            </a:fld>
            <a:endParaRPr lang="it-IT" dirty="0"/>
          </a:p>
        </p:txBody>
      </p:sp>
    </p:spTree>
    <p:extLst>
      <p:ext uri="{BB962C8B-B14F-4D97-AF65-F5344CB8AC3E}">
        <p14:creationId xmlns:p14="http://schemas.microsoft.com/office/powerpoint/2010/main" val="2918157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66142-1233-4F29-BEB8-3D87F9EC2902}" type="datetimeFigureOut">
              <a:rPr kumimoji="0" lang="it-IT"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27/05/2022</a:t>
            </a:fld>
            <a:endParaRPr kumimoji="0" lang="it-IT"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B8A0FC-A729-457A-AF5B-227D147A1438}" type="slidenum">
              <a:rPr kumimoji="0" lang="it-IT"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00212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66142-1233-4F29-BEB8-3D87F9EC2902}" type="datetimeFigureOut">
              <a:rPr kumimoji="0" lang="it-IT"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27/05/2022</a:t>
            </a:fld>
            <a:endParaRPr kumimoji="0" lang="it-IT"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B8A0FC-A729-457A-AF5B-227D147A1438}" type="slidenum">
              <a:rPr kumimoji="0" lang="it-IT"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58021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66142-1233-4F29-BEB8-3D87F9EC2902}" type="datetimeFigureOut">
              <a:rPr kumimoji="0" lang="it-IT"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27/05/2022</a:t>
            </a:fld>
            <a:endParaRPr kumimoji="0" lang="it-IT"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B8A0FC-A729-457A-AF5B-227D147A1438}" type="slidenum">
              <a:rPr kumimoji="0" lang="it-IT"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01778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66142-1233-4F29-BEB8-3D87F9EC2902}" type="datetimeFigureOut">
              <a:rPr kumimoji="0" lang="it-IT"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27/05/2022</a:t>
            </a:fld>
            <a:endParaRPr kumimoji="0" lang="it-IT"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B8A0FC-A729-457A-AF5B-227D147A1438}" type="slidenum">
              <a:rPr kumimoji="0" lang="it-IT"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00678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66142-1233-4F29-BEB8-3D87F9EC2902}" type="datetimeFigureOut">
              <a:rPr kumimoji="0" lang="it-IT"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27/05/2022</a:t>
            </a:fld>
            <a:endParaRPr kumimoji="0" lang="it-IT"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B8A0FC-A729-457A-AF5B-227D147A1438}" type="slidenum">
              <a:rPr kumimoji="0" lang="it-IT"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36178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66142-1233-4F29-BEB8-3D87F9EC2902}" type="datetimeFigureOut">
              <a:rPr kumimoji="0" lang="it-IT"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27/05/2022</a:t>
            </a:fld>
            <a:endParaRPr kumimoji="0" lang="it-IT"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B8A0FC-A729-457A-AF5B-227D147A1438}" type="slidenum">
              <a:rPr kumimoji="0" lang="it-IT"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05267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66142-1233-4F29-BEB8-3D87F9EC2902}" type="datetimeFigureOut">
              <a:rPr kumimoji="0" lang="it-IT"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27/05/2022</a:t>
            </a:fld>
            <a:endParaRPr kumimoji="0" lang="it-IT"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B8A0FC-A729-457A-AF5B-227D147A1438}" type="slidenum">
              <a:rPr kumimoji="0" lang="it-IT"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42986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66142-1233-4F29-BEB8-3D87F9EC2902}" type="datetimeFigureOut">
              <a:rPr kumimoji="0" lang="it-IT"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27/05/2022</a:t>
            </a:fld>
            <a:endParaRPr kumimoji="0" lang="it-IT"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B8A0FC-A729-457A-AF5B-227D147A1438}" type="slidenum">
              <a:rPr kumimoji="0" lang="it-IT"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6007939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66142-1233-4F29-BEB8-3D87F9EC2902}" type="datetimeFigureOut">
              <a:rPr kumimoji="0" lang="it-IT"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27/05/2022</a:t>
            </a:fld>
            <a:endParaRPr kumimoji="0" lang="it-IT"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B8A0FC-A729-457A-AF5B-227D147A1438}" type="slidenum">
              <a:rPr kumimoji="0" lang="it-IT"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107787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66142-1233-4F29-BEB8-3D87F9EC2902}" type="datetimeFigureOut">
              <a:rPr kumimoji="0" lang="it-IT"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27/05/2022</a:t>
            </a:fld>
            <a:endParaRPr kumimoji="0" lang="it-IT"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B8A0FC-A729-457A-AF5B-227D147A1438}" type="slidenum">
              <a:rPr kumimoji="0" lang="it-IT"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3413398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621DFB3-5686-4C7B-BCCE-4DAD446F6438}" type="datetimeFigureOut">
              <a:rPr lang="it-IT" smtClean="0"/>
              <a:t>27/05/2022</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B06A13F-E6B3-4CD1-B7E0-B3EF2CEC6ABC}" type="slidenum">
              <a:rPr lang="it-IT" smtClean="0"/>
              <a:t>‹N›</a:t>
            </a:fld>
            <a:endParaRPr lang="it-IT" dirty="0"/>
          </a:p>
        </p:txBody>
      </p:sp>
    </p:spTree>
    <p:extLst>
      <p:ext uri="{BB962C8B-B14F-4D97-AF65-F5344CB8AC3E}">
        <p14:creationId xmlns:p14="http://schemas.microsoft.com/office/powerpoint/2010/main" val="32156503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66142-1233-4F29-BEB8-3D87F9EC2902}" type="datetimeFigureOut">
              <a:rPr kumimoji="0" lang="it-IT"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27/05/2022</a:t>
            </a:fld>
            <a:endParaRPr kumimoji="0" lang="it-IT"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B8A0FC-A729-457A-AF5B-227D147A1438}" type="slidenum">
              <a:rPr kumimoji="0" lang="it-IT"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147234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66142-1233-4F29-BEB8-3D87F9EC2902}" type="datetimeFigureOut">
              <a:rPr kumimoji="0" lang="it-IT"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27/05/2022</a:t>
            </a:fld>
            <a:endParaRPr kumimoji="0" lang="it-IT"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B8A0FC-A729-457A-AF5B-227D147A1438}" type="slidenum">
              <a:rPr kumimoji="0" lang="it-IT"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747862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66142-1233-4F29-BEB8-3D87F9EC2902}" type="datetimeFigureOut">
              <a:rPr kumimoji="0" lang="it-IT"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27/05/2022</a:t>
            </a:fld>
            <a:endParaRPr kumimoji="0" lang="it-IT"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B8A0FC-A729-457A-AF5B-227D147A1438}" type="slidenum">
              <a:rPr kumimoji="0" lang="it-IT"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14192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621DFB3-5686-4C7B-BCCE-4DAD446F6438}" type="datetimeFigureOut">
              <a:rPr lang="it-IT" smtClean="0"/>
              <a:t>27/05/2022</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B06A13F-E6B3-4CD1-B7E0-B3EF2CEC6ABC}" type="slidenum">
              <a:rPr lang="it-IT" smtClean="0"/>
              <a:t>‹N›</a:t>
            </a:fld>
            <a:endParaRPr lang="it-IT" dirty="0"/>
          </a:p>
        </p:txBody>
      </p:sp>
    </p:spTree>
    <p:extLst>
      <p:ext uri="{BB962C8B-B14F-4D97-AF65-F5344CB8AC3E}">
        <p14:creationId xmlns:p14="http://schemas.microsoft.com/office/powerpoint/2010/main" val="2037797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621DFB3-5686-4C7B-BCCE-4DAD446F6438}" type="datetimeFigureOut">
              <a:rPr lang="it-IT" smtClean="0"/>
              <a:t>27/05/2022</a:t>
            </a:fld>
            <a:endParaRPr lang="it-IT" dirty="0"/>
          </a:p>
        </p:txBody>
      </p:sp>
      <p:sp>
        <p:nvSpPr>
          <p:cNvPr id="8" name="Footer Placeholder 7"/>
          <p:cNvSpPr>
            <a:spLocks noGrp="1"/>
          </p:cNvSpPr>
          <p:nvPr>
            <p:ph type="ftr" sz="quarter" idx="11"/>
          </p:nvPr>
        </p:nvSpPr>
        <p:spPr/>
        <p:txBody>
          <a:bodyPr/>
          <a:lstStyle/>
          <a:p>
            <a:endParaRPr lang="it-IT"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B06A13F-E6B3-4CD1-B7E0-B3EF2CEC6ABC}" type="slidenum">
              <a:rPr lang="it-IT" smtClean="0"/>
              <a:t>‹N›</a:t>
            </a:fld>
            <a:endParaRPr lang="it-IT" dirty="0"/>
          </a:p>
        </p:txBody>
      </p:sp>
    </p:spTree>
    <p:extLst>
      <p:ext uri="{BB962C8B-B14F-4D97-AF65-F5344CB8AC3E}">
        <p14:creationId xmlns:p14="http://schemas.microsoft.com/office/powerpoint/2010/main" val="1161927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9621DFB3-5686-4C7B-BCCE-4DAD446F6438}" type="datetimeFigureOut">
              <a:rPr lang="it-IT" smtClean="0"/>
              <a:t>27/05/2022</a:t>
            </a:fld>
            <a:endParaRPr lang="it-IT" dirty="0"/>
          </a:p>
        </p:txBody>
      </p:sp>
      <p:sp>
        <p:nvSpPr>
          <p:cNvPr id="4" name="Footer Placeholder 3"/>
          <p:cNvSpPr>
            <a:spLocks noGrp="1"/>
          </p:cNvSpPr>
          <p:nvPr>
            <p:ph type="ftr" sz="quarter" idx="11"/>
          </p:nvPr>
        </p:nvSpPr>
        <p:spPr/>
        <p:txBody>
          <a:bodyPr/>
          <a:lstStyle/>
          <a:p>
            <a:endParaRPr lang="it-IT"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B06A13F-E6B3-4CD1-B7E0-B3EF2CEC6ABC}" type="slidenum">
              <a:rPr lang="it-IT" smtClean="0"/>
              <a:t>‹N›</a:t>
            </a:fld>
            <a:endParaRPr lang="it-IT" dirty="0"/>
          </a:p>
        </p:txBody>
      </p:sp>
    </p:spTree>
    <p:extLst>
      <p:ext uri="{BB962C8B-B14F-4D97-AF65-F5344CB8AC3E}">
        <p14:creationId xmlns:p14="http://schemas.microsoft.com/office/powerpoint/2010/main" val="208727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1DFB3-5686-4C7B-BCCE-4DAD446F6438}" type="datetimeFigureOut">
              <a:rPr lang="it-IT" smtClean="0"/>
              <a:t>27/05/2022</a:t>
            </a:fld>
            <a:endParaRPr lang="it-IT" dirty="0"/>
          </a:p>
        </p:txBody>
      </p:sp>
      <p:sp>
        <p:nvSpPr>
          <p:cNvPr id="3" name="Footer Placeholder 2"/>
          <p:cNvSpPr>
            <a:spLocks noGrp="1"/>
          </p:cNvSpPr>
          <p:nvPr>
            <p:ph type="ftr" sz="quarter" idx="11"/>
          </p:nvPr>
        </p:nvSpPr>
        <p:spPr/>
        <p:txBody>
          <a:bodyPr/>
          <a:lstStyle/>
          <a:p>
            <a:endParaRPr lang="it-IT"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B06A13F-E6B3-4CD1-B7E0-B3EF2CEC6ABC}" type="slidenum">
              <a:rPr lang="it-IT" smtClean="0"/>
              <a:t>‹N›</a:t>
            </a:fld>
            <a:endParaRPr lang="it-IT" dirty="0"/>
          </a:p>
        </p:txBody>
      </p:sp>
    </p:spTree>
    <p:extLst>
      <p:ext uri="{BB962C8B-B14F-4D97-AF65-F5344CB8AC3E}">
        <p14:creationId xmlns:p14="http://schemas.microsoft.com/office/powerpoint/2010/main" val="4264743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621DFB3-5686-4C7B-BCCE-4DAD446F6438}" type="datetimeFigureOut">
              <a:rPr lang="it-IT" smtClean="0"/>
              <a:t>27/05/2022</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B06A13F-E6B3-4CD1-B7E0-B3EF2CEC6ABC}" type="slidenum">
              <a:rPr lang="it-IT" smtClean="0"/>
              <a:t>‹N›</a:t>
            </a:fld>
            <a:endParaRPr lang="it-IT" dirty="0"/>
          </a:p>
        </p:txBody>
      </p:sp>
    </p:spTree>
    <p:extLst>
      <p:ext uri="{BB962C8B-B14F-4D97-AF65-F5344CB8AC3E}">
        <p14:creationId xmlns:p14="http://schemas.microsoft.com/office/powerpoint/2010/main" val="747531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621DFB3-5686-4C7B-BCCE-4DAD446F6438}" type="datetimeFigureOut">
              <a:rPr lang="it-IT" smtClean="0"/>
              <a:t>27/05/2022</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B06A13F-E6B3-4CD1-B7E0-B3EF2CEC6ABC}" type="slidenum">
              <a:rPr lang="it-IT" smtClean="0"/>
              <a:t>‹N›</a:t>
            </a:fld>
            <a:endParaRPr lang="it-IT" dirty="0"/>
          </a:p>
        </p:txBody>
      </p:sp>
    </p:spTree>
    <p:extLst>
      <p:ext uri="{BB962C8B-B14F-4D97-AF65-F5344CB8AC3E}">
        <p14:creationId xmlns:p14="http://schemas.microsoft.com/office/powerpoint/2010/main" val="3682882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621DFB3-5686-4C7B-BCCE-4DAD446F6438}" type="datetimeFigureOut">
              <a:rPr lang="it-IT" smtClean="0"/>
              <a:t>27/05/2022</a:t>
            </a:fld>
            <a:endParaRPr lang="it-IT"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B06A13F-E6B3-4CD1-B7E0-B3EF2CEC6ABC}" type="slidenum">
              <a:rPr lang="it-IT" smtClean="0"/>
              <a:t>‹N›</a:t>
            </a:fld>
            <a:endParaRPr lang="it-IT" dirty="0"/>
          </a:p>
        </p:txBody>
      </p:sp>
    </p:spTree>
    <p:extLst>
      <p:ext uri="{BB962C8B-B14F-4D97-AF65-F5344CB8AC3E}">
        <p14:creationId xmlns:p14="http://schemas.microsoft.com/office/powerpoint/2010/main" val="1860035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8B66142-1233-4F29-BEB8-3D87F9EC2902}" type="datetimeFigureOut">
              <a:rPr kumimoji="0" lang="it-IT"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27/05/2022</a:t>
            </a:fld>
            <a:endParaRPr kumimoji="0" lang="it-IT"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CB8A0FC-A729-457A-AF5B-227D147A1438}" type="slidenum">
              <a:rPr kumimoji="0" lang="it-IT"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3544910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366806" y="862148"/>
            <a:ext cx="7816361" cy="1010193"/>
          </a:xfrm>
        </p:spPr>
        <p:txBody>
          <a:bodyPr>
            <a:normAutofit/>
          </a:bodyPr>
          <a:lstStyle/>
          <a:p>
            <a:pPr algn="ctr"/>
            <a:r>
              <a:rPr lang="it-IT" sz="2800" b="1" u="sng" dirty="0" smtClean="0">
                <a:solidFill>
                  <a:schemeClr val="tx1"/>
                </a:solidFill>
                <a:latin typeface="Bookman Old Style" panose="02050604050505020204" pitchFamily="18" charset="0"/>
              </a:rPr>
              <a:t>IVREA</a:t>
            </a:r>
            <a:br>
              <a:rPr lang="it-IT" sz="2800" b="1" u="sng" dirty="0" smtClean="0">
                <a:solidFill>
                  <a:schemeClr val="tx1"/>
                </a:solidFill>
                <a:latin typeface="Bookman Old Style" panose="02050604050505020204" pitchFamily="18" charset="0"/>
              </a:rPr>
            </a:br>
            <a:r>
              <a:rPr lang="it-IT" sz="2800" b="1" u="sng" dirty="0" smtClean="0">
                <a:solidFill>
                  <a:schemeClr val="tx1"/>
                </a:solidFill>
                <a:latin typeface="Bookman Old Style" panose="02050604050505020204" pitchFamily="18" charset="0"/>
              </a:rPr>
              <a:t>CONVEGNO 27 MAGGIO 2022</a:t>
            </a:r>
            <a:endParaRPr lang="it-IT" sz="2800" b="1" u="sng" dirty="0">
              <a:solidFill>
                <a:schemeClr val="tx1"/>
              </a:solidFill>
              <a:latin typeface="Bookman Old Style" panose="02050604050505020204" pitchFamily="18" charset="0"/>
            </a:endParaRPr>
          </a:p>
        </p:txBody>
      </p:sp>
      <p:sp>
        <p:nvSpPr>
          <p:cNvPr id="3" name="Sottotitolo 2"/>
          <p:cNvSpPr>
            <a:spLocks noGrp="1"/>
          </p:cNvSpPr>
          <p:nvPr>
            <p:ph type="subTitle" idx="1"/>
          </p:nvPr>
        </p:nvSpPr>
        <p:spPr>
          <a:xfrm>
            <a:off x="2194982" y="2249977"/>
            <a:ext cx="8832971" cy="1076695"/>
          </a:xfrm>
        </p:spPr>
        <p:txBody>
          <a:bodyPr>
            <a:normAutofit fontScale="77500" lnSpcReduction="20000"/>
          </a:bodyPr>
          <a:lstStyle/>
          <a:p>
            <a:pPr algn="ctr"/>
            <a:r>
              <a:rPr lang="it-IT" sz="2800" b="1" u="sng" dirty="0" smtClean="0">
                <a:solidFill>
                  <a:srgbClr val="C00000"/>
                </a:solidFill>
                <a:latin typeface="Bookman Old Style" panose="02050604050505020204" pitchFamily="18" charset="0"/>
              </a:rPr>
              <a:t>LA NUOVA LEGGE SUL RIMBORSO DELLE SPESE LEGALI </a:t>
            </a:r>
          </a:p>
          <a:p>
            <a:pPr algn="ctr"/>
            <a:r>
              <a:rPr lang="it-IT" sz="2800" b="1" u="sng" dirty="0" smtClean="0">
                <a:solidFill>
                  <a:srgbClr val="C00000"/>
                </a:solidFill>
                <a:latin typeface="Bookman Old Style" panose="02050604050505020204" pitchFamily="18" charset="0"/>
              </a:rPr>
              <a:t>PER L’IMPUTATO ASSOLTO</a:t>
            </a:r>
            <a:endParaRPr lang="it-IT" sz="2800" b="1" u="sng" dirty="0">
              <a:solidFill>
                <a:srgbClr val="C00000"/>
              </a:solidFill>
              <a:latin typeface="Bookman Old Style" panose="02050604050505020204" pitchFamily="18" charset="0"/>
            </a:endParaRPr>
          </a:p>
        </p:txBody>
      </p:sp>
      <p:sp>
        <p:nvSpPr>
          <p:cNvPr id="4" name="CasellaDiTesto 3"/>
          <p:cNvSpPr txBox="1"/>
          <p:nvPr/>
        </p:nvSpPr>
        <p:spPr>
          <a:xfrm>
            <a:off x="8396654" y="6384124"/>
            <a:ext cx="2750317" cy="369332"/>
          </a:xfrm>
          <a:prstGeom prst="rect">
            <a:avLst/>
          </a:prstGeom>
          <a:noFill/>
        </p:spPr>
        <p:txBody>
          <a:bodyPr wrap="square" rtlCol="0">
            <a:spAutoFit/>
          </a:bodyPr>
          <a:lstStyle/>
          <a:p>
            <a:r>
              <a:rPr lang="it-IT" b="1" u="sng" dirty="0">
                <a:latin typeface="Bookman Old Style" panose="02050604050505020204" pitchFamily="18" charset="0"/>
              </a:rPr>
              <a:t>Avv. Claudio STRATA</a:t>
            </a: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4782" y="4078413"/>
            <a:ext cx="1996264" cy="1794823"/>
          </a:xfrm>
          <a:prstGeom prst="rect">
            <a:avLst/>
          </a:prstGeom>
        </p:spPr>
      </p:pic>
    </p:spTree>
    <p:extLst>
      <p:ext uri="{BB962C8B-B14F-4D97-AF65-F5344CB8AC3E}">
        <p14:creationId xmlns:p14="http://schemas.microsoft.com/office/powerpoint/2010/main" val="2788636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NUOVA LEGGE SULLA PRESUNZIONE DI INNOCENZA AVRA’ UN IMPATTO?</a:t>
            </a:r>
            <a:endParaRPr lang="it-IT" dirty="0"/>
          </a:p>
        </p:txBody>
      </p:sp>
      <p:sp>
        <p:nvSpPr>
          <p:cNvPr id="3" name="Segnaposto contenuto 2"/>
          <p:cNvSpPr>
            <a:spLocks noGrp="1"/>
          </p:cNvSpPr>
          <p:nvPr>
            <p:ph idx="1"/>
          </p:nvPr>
        </p:nvSpPr>
        <p:spPr/>
        <p:txBody>
          <a:bodyPr/>
          <a:lstStyle/>
          <a:p>
            <a:pPr algn="just"/>
            <a:r>
              <a:rPr lang="it-IT" dirty="0" smtClean="0"/>
              <a:t>LA NUOVA LEGGE APPENA ENTRATA IN VIGORE HA PREVISTO ESPRESSAMENTE CHE LA SCELTA DI AVVALERSI DELLA FACOLTA’ DI NON RISPONDERE NON PUO’ AVERE ALCUN RIFLESSO SULLA DECISIONE DI RICONOSCERE O MENO UN INDENNIZZO A CHI E’ STATO ASSOLTO DOPO AVER SUBITO UNA DETENZIONE PREVENTIVA</a:t>
            </a:r>
          </a:p>
          <a:p>
            <a:pPr algn="just"/>
            <a:r>
              <a:rPr lang="it-IT" dirty="0" smtClean="0"/>
              <a:t>CREDO SI POSSA DIRE CHE A MAGGIOR RAGIONE NON SI POTRA’ UTILIZZARE QUESTO ARGOMENTO PER LEGITTIMARE O MENO LA RIMBORSABILITA’ DELLE SPESE LEGALI DEGLI ASSOLTI DOPO DIVERSI GRADI DI GIUDIZIO</a:t>
            </a:r>
            <a:endParaRPr lang="it-IT" dirty="0"/>
          </a:p>
        </p:txBody>
      </p:sp>
    </p:spTree>
    <p:extLst>
      <p:ext uri="{BB962C8B-B14F-4D97-AF65-F5344CB8AC3E}">
        <p14:creationId xmlns:p14="http://schemas.microsoft.com/office/powerpoint/2010/main" val="65548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070660" y="318226"/>
            <a:ext cx="4657768" cy="77869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38100">
            <a:solidFill>
              <a:schemeClr val="tx1"/>
            </a:solidFill>
          </a:ln>
        </p:spPr>
        <p:txBody>
          <a:bodyPr>
            <a:normAutofit/>
          </a:bodyPr>
          <a:lstStyle/>
          <a:p>
            <a:pPr marL="0" indent="0" algn="just">
              <a:buNone/>
            </a:pPr>
            <a:endParaRPr lang="it-IT" sz="2500" dirty="0">
              <a:solidFill>
                <a:schemeClr val="tx1"/>
              </a:solidFill>
              <a:latin typeface="Bookman Old Style" panose="02050604050505020204" pitchFamily="18" charset="0"/>
            </a:endParaRPr>
          </a:p>
          <a:p>
            <a:pPr marL="0" indent="0" algn="just">
              <a:buNone/>
            </a:pPr>
            <a:endParaRPr lang="it-IT" sz="2500" b="1" u="sng" dirty="0">
              <a:solidFill>
                <a:schemeClr val="tx1"/>
              </a:solidFill>
              <a:latin typeface="Bookman Old Style" panose="02050604050505020204" pitchFamily="18" charset="0"/>
            </a:endParaRPr>
          </a:p>
          <a:p>
            <a:pPr lvl="0" algn="just"/>
            <a:endParaRPr lang="it-IT" dirty="0"/>
          </a:p>
        </p:txBody>
      </p:sp>
      <p:sp>
        <p:nvSpPr>
          <p:cNvPr id="7" name="CasellaDiTesto 6"/>
          <p:cNvSpPr txBox="1"/>
          <p:nvPr/>
        </p:nvSpPr>
        <p:spPr>
          <a:xfrm>
            <a:off x="1996242" y="538295"/>
            <a:ext cx="47073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sng" strike="noStrike" kern="1200" cap="none" spc="0" normalizeH="0" baseline="0" noProof="0" dirty="0" smtClean="0">
                <a:ln>
                  <a:noFill/>
                </a:ln>
                <a:solidFill>
                  <a:prstClr val="black"/>
                </a:solidFill>
                <a:effectLst/>
                <a:uLnTx/>
                <a:uFillTx/>
                <a:latin typeface="Bookman Old Style" panose="02050604050505020204" pitchFamily="18" charset="0"/>
                <a:ea typeface="+mn-ea"/>
                <a:cs typeface="+mn-cs"/>
              </a:rPr>
              <a:t>COMMA 1017</a:t>
            </a:r>
            <a:endParaRPr kumimoji="0" lang="it-IT" sz="1600" b="1" i="0" u="sng"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
        <p:nvSpPr>
          <p:cNvPr id="10" name="Rettangolo 9"/>
          <p:cNvSpPr/>
          <p:nvPr/>
        </p:nvSpPr>
        <p:spPr>
          <a:xfrm>
            <a:off x="1373975" y="2586084"/>
            <a:ext cx="5329646" cy="1785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CasellaDiTesto 15"/>
          <p:cNvSpPr txBox="1"/>
          <p:nvPr/>
        </p:nvSpPr>
        <p:spPr>
          <a:xfrm>
            <a:off x="670560" y="2368731"/>
            <a:ext cx="5042263" cy="618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9" name="CasellaDiTesto 18"/>
          <p:cNvSpPr txBox="1"/>
          <p:nvPr/>
        </p:nvSpPr>
        <p:spPr>
          <a:xfrm>
            <a:off x="1604753" y="2739968"/>
            <a:ext cx="486809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smtClean="0">
                <a:ln>
                  <a:noFill/>
                </a:ln>
                <a:solidFill>
                  <a:prstClr val="white"/>
                </a:solidFill>
                <a:effectLst/>
                <a:uLnTx/>
                <a:uFillTx/>
                <a:latin typeface="Bookman Old Style" panose="02050604050505020204" pitchFamily="18" charset="0"/>
                <a:ea typeface="+mn-ea"/>
                <a:cs typeface="+mn-cs"/>
              </a:rPr>
              <a:t>RIMBORSO RICONOSCIUTO DIETRO PRESENTAZIONE DI FATTURA</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b="1" dirty="0" smtClean="0">
                <a:solidFill>
                  <a:prstClr val="white"/>
                </a:solidFill>
                <a:latin typeface="Bookman Old Style" panose="02050604050505020204" pitchFamily="18" charset="0"/>
              </a:rPr>
              <a:t>NONCHE’ DI COPIA DELLA SENTENZA DI ASSOLUZIONE CON ATTESTAZIONE DI IRREVOCABILITA’ </a:t>
            </a:r>
            <a:endParaRPr kumimoji="0" lang="it-IT" sz="18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endParaRPr>
          </a:p>
        </p:txBody>
      </p:sp>
      <p:sp>
        <p:nvSpPr>
          <p:cNvPr id="4" name="Freccia in giù 3"/>
          <p:cNvSpPr/>
          <p:nvPr/>
        </p:nvSpPr>
        <p:spPr>
          <a:xfrm>
            <a:off x="3675017" y="1096918"/>
            <a:ext cx="1020221" cy="14891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 name="Connettore 2 5"/>
          <p:cNvCxnSpPr/>
          <p:nvPr/>
        </p:nvCxnSpPr>
        <p:spPr>
          <a:xfrm flipV="1">
            <a:off x="6776061" y="2020026"/>
            <a:ext cx="1082238" cy="1132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7970718" y="708643"/>
            <a:ext cx="3474720" cy="20313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wrap="square" rtlCol="0">
            <a:spAutoFit/>
          </a:bodyPr>
          <a:lstStyle/>
          <a:p>
            <a:pPr algn="ctr"/>
            <a:r>
              <a:rPr lang="it-IT" b="1" u="sng" dirty="0">
                <a:latin typeface="Bookman Old Style" panose="02050604050505020204" pitchFamily="18" charset="0"/>
              </a:rPr>
              <a:t>con espressa indicazione della causale e dell’avvenuto pagamento, corredata di parere di congruità del competente Consiglio </a:t>
            </a:r>
            <a:r>
              <a:rPr lang="it-IT" b="1" u="sng" dirty="0" smtClean="0">
                <a:latin typeface="Bookman Old Style" panose="02050604050505020204" pitchFamily="18" charset="0"/>
              </a:rPr>
              <a:t>dell’Ordine </a:t>
            </a:r>
            <a:r>
              <a:rPr lang="it-IT" b="1" u="sng" dirty="0">
                <a:latin typeface="Bookman Old Style" panose="02050604050505020204" pitchFamily="18" charset="0"/>
              </a:rPr>
              <a:t>degli A</a:t>
            </a:r>
            <a:r>
              <a:rPr lang="it-IT" b="1" u="sng" dirty="0" smtClean="0">
                <a:latin typeface="Bookman Old Style" panose="02050604050505020204" pitchFamily="18" charset="0"/>
              </a:rPr>
              <a:t>vvocati</a:t>
            </a:r>
            <a:endParaRPr lang="it-IT" b="1" u="sng" dirty="0">
              <a:latin typeface="Bookman Old Style" panose="02050604050505020204" pitchFamily="18" charset="0"/>
            </a:endParaRPr>
          </a:p>
        </p:txBody>
      </p:sp>
      <p:cxnSp>
        <p:nvCxnSpPr>
          <p:cNvPr id="14" name="Connettore 2 13"/>
          <p:cNvCxnSpPr/>
          <p:nvPr/>
        </p:nvCxnSpPr>
        <p:spPr>
          <a:xfrm>
            <a:off x="9852429" y="2739968"/>
            <a:ext cx="0" cy="1140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7429599" y="4028938"/>
            <a:ext cx="4577674" cy="195438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gn="ctr"/>
            <a:r>
              <a:rPr lang="it-IT" sz="1100" dirty="0">
                <a:latin typeface="Bookman Old Style" panose="02050604050505020204" pitchFamily="18" charset="0"/>
              </a:rPr>
              <a:t>Andrà quindi presentata dal cliente la fattura quietanzata dall’avvocato difensore: in particolare al primo impatto della novella andranno presentate </a:t>
            </a:r>
            <a:r>
              <a:rPr lang="it-IT" sz="1100" b="1" dirty="0">
                <a:latin typeface="Bookman Old Style" panose="02050604050505020204" pitchFamily="18" charset="0"/>
              </a:rPr>
              <a:t>più fatture</a:t>
            </a:r>
            <a:r>
              <a:rPr lang="it-IT" sz="1100" dirty="0">
                <a:latin typeface="Bookman Old Style" panose="02050604050505020204" pitchFamily="18" charset="0"/>
              </a:rPr>
              <a:t>, cioè anche quelle già corrisposte in precedenza, specie se si tratta di giudizio che si è esteso in più gradi e concluso con assoluzione, o conferma dell’assoluzione, </a:t>
            </a:r>
            <a:r>
              <a:rPr lang="it-IT" sz="1100" b="1" dirty="0">
                <a:latin typeface="Bookman Old Style" panose="02050604050505020204" pitchFamily="18" charset="0"/>
              </a:rPr>
              <a:t>successivamente al 1° gennaio 2021</a:t>
            </a:r>
            <a:r>
              <a:rPr lang="it-IT" sz="1100" dirty="0">
                <a:latin typeface="Bookman Old Style" panose="02050604050505020204" pitchFamily="18" charset="0"/>
              </a:rPr>
              <a:t>, data fissata dal comma 1022. </a:t>
            </a:r>
            <a:endParaRPr lang="it-IT" sz="1100" dirty="0" smtClean="0">
              <a:latin typeface="Bookman Old Style" panose="02050604050505020204" pitchFamily="18" charset="0"/>
            </a:endParaRPr>
          </a:p>
          <a:p>
            <a:pPr algn="ctr"/>
            <a:r>
              <a:rPr lang="it-IT" sz="1100" b="1" dirty="0" smtClean="0">
                <a:latin typeface="Bookman Old Style" panose="02050604050505020204" pitchFamily="18" charset="0"/>
              </a:rPr>
              <a:t>La </a:t>
            </a:r>
            <a:r>
              <a:rPr lang="it-IT" sz="1100" b="1" dirty="0">
                <a:latin typeface="Bookman Old Style" panose="02050604050505020204" pitchFamily="18" charset="0"/>
              </a:rPr>
              <a:t>fattura (o le fatture) andrà “vistata” cioè ritenuta congrua con apposito parere del competente consiglio dell’ordine forense, cosiddetto “opinamento”</a:t>
            </a:r>
            <a:r>
              <a:rPr lang="it-IT" sz="1100" dirty="0">
                <a:latin typeface="Bookman Old Style" panose="02050604050505020204" pitchFamily="18" charset="0"/>
              </a:rPr>
              <a:t>,  visto di congruità della notula  in relazione ai vigenti parametri</a:t>
            </a:r>
          </a:p>
        </p:txBody>
      </p:sp>
    </p:spTree>
    <p:extLst>
      <p:ext uri="{BB962C8B-B14F-4D97-AF65-F5344CB8AC3E}">
        <p14:creationId xmlns:p14="http://schemas.microsoft.com/office/powerpoint/2010/main" val="3113540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186446" y="277585"/>
            <a:ext cx="4657768" cy="77869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76200">
            <a:solidFill>
              <a:schemeClr val="tx1"/>
            </a:solidFill>
          </a:ln>
        </p:spPr>
        <p:txBody>
          <a:bodyPr>
            <a:normAutofit/>
          </a:bodyPr>
          <a:lstStyle/>
          <a:p>
            <a:pPr marL="0" indent="0" algn="just">
              <a:buNone/>
            </a:pPr>
            <a:endParaRPr lang="it-IT" sz="2500" dirty="0">
              <a:solidFill>
                <a:schemeClr val="tx1"/>
              </a:solidFill>
              <a:latin typeface="Bookman Old Style" panose="02050604050505020204" pitchFamily="18" charset="0"/>
            </a:endParaRPr>
          </a:p>
          <a:p>
            <a:pPr marL="0" indent="0" algn="just">
              <a:buNone/>
            </a:pPr>
            <a:endParaRPr lang="it-IT" sz="2500" b="1" u="sng" dirty="0">
              <a:solidFill>
                <a:schemeClr val="tx1"/>
              </a:solidFill>
              <a:latin typeface="Bookman Old Style" panose="02050604050505020204" pitchFamily="18" charset="0"/>
            </a:endParaRPr>
          </a:p>
          <a:p>
            <a:pPr lvl="0" algn="just"/>
            <a:endParaRPr lang="it-IT" dirty="0"/>
          </a:p>
        </p:txBody>
      </p:sp>
      <p:sp>
        <p:nvSpPr>
          <p:cNvPr id="7" name="CasellaDiTesto 6"/>
          <p:cNvSpPr txBox="1"/>
          <p:nvPr/>
        </p:nvSpPr>
        <p:spPr>
          <a:xfrm>
            <a:off x="4302034" y="523594"/>
            <a:ext cx="4707379" cy="338554"/>
          </a:xfrm>
          <a:prstGeom prst="rect">
            <a:avLst/>
          </a:prstGeom>
          <a:noFill/>
        </p:spPr>
        <p:txBody>
          <a:bodyPr wrap="square" rtlCol="0">
            <a:spAutoFit/>
          </a:bodyPr>
          <a:lstStyle/>
          <a:p>
            <a:pPr algn="ctr"/>
            <a:r>
              <a:rPr lang="it-IT" sz="1600" b="1" u="sng" dirty="0" smtClean="0">
                <a:effectLst/>
                <a:latin typeface="Bookman Old Style" panose="02050604050505020204" pitchFamily="18" charset="0"/>
              </a:rPr>
              <a:t>COMMA 1018</a:t>
            </a:r>
            <a:endParaRPr lang="it-IT" sz="1600" b="1" u="sng" dirty="0">
              <a:effectLst/>
              <a:latin typeface="Bookman Old Style" panose="02050604050505020204" pitchFamily="18" charset="0"/>
            </a:endParaRPr>
          </a:p>
        </p:txBody>
      </p:sp>
      <p:sp>
        <p:nvSpPr>
          <p:cNvPr id="10" name="Rettangolo 9"/>
          <p:cNvSpPr/>
          <p:nvPr/>
        </p:nvSpPr>
        <p:spPr>
          <a:xfrm>
            <a:off x="3940628" y="1794127"/>
            <a:ext cx="5329646" cy="957943"/>
          </a:xfrm>
          <a:prstGeom prst="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Più 12"/>
          <p:cNvSpPr/>
          <p:nvPr/>
        </p:nvSpPr>
        <p:spPr>
          <a:xfrm>
            <a:off x="6350923" y="1130409"/>
            <a:ext cx="609600" cy="52251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p:cNvSpPr txBox="1"/>
          <p:nvPr/>
        </p:nvSpPr>
        <p:spPr>
          <a:xfrm>
            <a:off x="670560" y="2368731"/>
            <a:ext cx="5042263" cy="618309"/>
          </a:xfrm>
          <a:prstGeom prst="rect">
            <a:avLst/>
          </a:prstGeom>
          <a:noFill/>
        </p:spPr>
        <p:txBody>
          <a:bodyPr wrap="square" rtlCol="0">
            <a:spAutoFit/>
          </a:bodyPr>
          <a:lstStyle/>
          <a:p>
            <a:endParaRPr lang="it-IT" dirty="0"/>
          </a:p>
        </p:txBody>
      </p:sp>
      <p:sp>
        <p:nvSpPr>
          <p:cNvPr id="19" name="CasellaDiTesto 18"/>
          <p:cNvSpPr txBox="1"/>
          <p:nvPr/>
        </p:nvSpPr>
        <p:spPr>
          <a:xfrm>
            <a:off x="4100219" y="2042862"/>
            <a:ext cx="4868090" cy="369332"/>
          </a:xfrm>
          <a:prstGeom prst="rect">
            <a:avLst/>
          </a:prstGeom>
          <a:noFill/>
        </p:spPr>
        <p:txBody>
          <a:bodyPr wrap="square" rtlCol="0">
            <a:spAutoFit/>
          </a:bodyPr>
          <a:lstStyle/>
          <a:p>
            <a:pPr algn="ctr"/>
            <a:r>
              <a:rPr lang="it-IT" b="1" u="sng" dirty="0" smtClean="0">
                <a:solidFill>
                  <a:schemeClr val="bg1"/>
                </a:solidFill>
                <a:latin typeface="Bookman Old Style" panose="02050604050505020204" pitchFamily="18" charset="0"/>
              </a:rPr>
              <a:t>ESCLUDE SPECIFICHE IPOTESI</a:t>
            </a:r>
            <a:endParaRPr lang="it-IT" b="1" u="sng" dirty="0">
              <a:solidFill>
                <a:schemeClr val="bg1"/>
              </a:solidFill>
              <a:latin typeface="Bookman Old Style" panose="02050604050505020204" pitchFamily="18" charset="0"/>
            </a:endParaRPr>
          </a:p>
        </p:txBody>
      </p:sp>
      <p:sp>
        <p:nvSpPr>
          <p:cNvPr id="20" name="Freccia in giù 19"/>
          <p:cNvSpPr/>
          <p:nvPr/>
        </p:nvSpPr>
        <p:spPr>
          <a:xfrm>
            <a:off x="6237711" y="2816376"/>
            <a:ext cx="722812" cy="8095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p:cNvSpPr txBox="1"/>
          <p:nvPr/>
        </p:nvSpPr>
        <p:spPr>
          <a:xfrm>
            <a:off x="3088507" y="3946695"/>
            <a:ext cx="6853645" cy="230832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txBody>
          <a:bodyPr wrap="square" rtlCol="0">
            <a:spAutoFit/>
          </a:bodyPr>
          <a:lstStyle/>
          <a:p>
            <a:pPr marL="171450" indent="-171450" algn="just">
              <a:buFontTx/>
              <a:buChar char="-"/>
            </a:pPr>
            <a:r>
              <a:rPr lang="it-IT" sz="1600" b="1" dirty="0" smtClean="0">
                <a:solidFill>
                  <a:schemeClr val="bg1"/>
                </a:solidFill>
                <a:latin typeface="Bookman Old Style" panose="02050604050505020204" pitchFamily="18" charset="0"/>
              </a:rPr>
              <a:t>LETTERA A : PER IL CASO DI ASSOLUZIONE DA UNO O PIU’ CAPI DI IMPUTAZIONE E CONDANNA PER ALTRI REATI; </a:t>
            </a:r>
          </a:p>
          <a:p>
            <a:pPr marL="171450" indent="-171450" algn="just">
              <a:buFontTx/>
              <a:buChar char="-"/>
            </a:pPr>
            <a:r>
              <a:rPr lang="it-IT" sz="1600" b="1" dirty="0" smtClean="0">
                <a:solidFill>
                  <a:schemeClr val="bg1"/>
                </a:solidFill>
                <a:latin typeface="Bookman Old Style" panose="02050604050505020204" pitchFamily="18" charset="0"/>
              </a:rPr>
              <a:t>DERUBRICAZIONE DA UN REATO PIU’ GRAVE; </a:t>
            </a:r>
          </a:p>
          <a:p>
            <a:pPr marL="171450" indent="-171450" algn="just">
              <a:buFontTx/>
              <a:buChar char="-"/>
            </a:pPr>
            <a:r>
              <a:rPr lang="it-IT" sz="1600" b="1" dirty="0" smtClean="0">
                <a:solidFill>
                  <a:schemeClr val="bg1"/>
                </a:solidFill>
                <a:latin typeface="Bookman Old Style" panose="02050604050505020204" pitchFamily="18" charset="0"/>
              </a:rPr>
              <a:t>LETTERA B: ESTINZIONE DL REATO PER AMNISTIA O PRESCRIZIONE </a:t>
            </a:r>
          </a:p>
          <a:p>
            <a:pPr marL="171450" indent="-171450" algn="just">
              <a:buFontTx/>
              <a:buChar char="-"/>
            </a:pPr>
            <a:r>
              <a:rPr lang="it-IT" sz="1600" b="1" dirty="0" smtClean="0">
                <a:solidFill>
                  <a:schemeClr val="bg1"/>
                </a:solidFill>
                <a:latin typeface="Bookman Old Style" panose="02050604050505020204" pitchFamily="18" charset="0"/>
              </a:rPr>
              <a:t>ART. 162 TER C.P., ESTINZIONE REATO PER CONDOTTE RIPARATORIE; </a:t>
            </a:r>
          </a:p>
          <a:p>
            <a:pPr marL="171450" indent="-171450" algn="just">
              <a:buFontTx/>
              <a:buChar char="-"/>
            </a:pPr>
            <a:r>
              <a:rPr lang="it-IT" sz="1600" b="1" dirty="0" smtClean="0">
                <a:solidFill>
                  <a:schemeClr val="bg1"/>
                </a:solidFill>
                <a:latin typeface="Bookman Old Style" panose="02050604050505020204" pitchFamily="18" charset="0"/>
              </a:rPr>
              <a:t>LETTERA C: SOPRAVVENUTA DEPENALIZZAZIONE DEI FATTI OGGETTO DI IMPUTAZIONE </a:t>
            </a:r>
            <a:endParaRPr lang="it-IT" sz="1600"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3611717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65725" y="1503256"/>
            <a:ext cx="5504149" cy="323420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pPr marL="0" indent="0" algn="just">
              <a:buNone/>
            </a:pPr>
            <a:endParaRPr lang="it-IT" sz="2500" dirty="0">
              <a:solidFill>
                <a:schemeClr val="tx1"/>
              </a:solidFill>
              <a:latin typeface="Bookman Old Style" panose="02050604050505020204" pitchFamily="18" charset="0"/>
            </a:endParaRPr>
          </a:p>
          <a:p>
            <a:pPr marL="0" indent="0" algn="just">
              <a:buNone/>
            </a:pPr>
            <a:endParaRPr lang="it-IT" sz="2500" b="1" u="sng" dirty="0">
              <a:solidFill>
                <a:schemeClr val="tx1"/>
              </a:solidFill>
              <a:latin typeface="Bookman Old Style" panose="02050604050505020204" pitchFamily="18" charset="0"/>
            </a:endParaRPr>
          </a:p>
          <a:p>
            <a:pPr lvl="0" algn="just"/>
            <a:endParaRPr lang="it-IT" dirty="0"/>
          </a:p>
        </p:txBody>
      </p:sp>
      <p:sp>
        <p:nvSpPr>
          <p:cNvPr id="11" name="CasellaDiTesto 10">
            <a:extLst>
              <a:ext uri="{FF2B5EF4-FFF2-40B4-BE49-F238E27FC236}">
                <a16:creationId xmlns:a16="http://schemas.microsoft.com/office/drawing/2014/main" id="{3C940FB7-5352-4E0C-B828-919E4C7322DE}"/>
              </a:ext>
            </a:extLst>
          </p:cNvPr>
          <p:cNvSpPr txBox="1"/>
          <p:nvPr/>
        </p:nvSpPr>
        <p:spPr>
          <a:xfrm>
            <a:off x="7347648" y="785434"/>
            <a:ext cx="3605034" cy="36933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p:spPr>
        <p:txBody>
          <a:bodyPr wrap="square" rtlCol="0">
            <a:spAutoFit/>
          </a:bodyPr>
          <a:lstStyle/>
          <a:p>
            <a:pPr algn="ctr">
              <a:spcAft>
                <a:spcPts val="0"/>
              </a:spcAft>
            </a:pPr>
            <a:r>
              <a:rPr lang="it-IT" b="1" dirty="0" smtClean="0">
                <a:solidFill>
                  <a:schemeClr val="bg1"/>
                </a:solidFill>
                <a:latin typeface="Bookman Old Style" panose="02050604050505020204" pitchFamily="18" charset="0"/>
              </a:rPr>
              <a:t>COMMA 1020</a:t>
            </a:r>
            <a:endParaRPr lang="it-IT" b="1" dirty="0">
              <a:solidFill>
                <a:schemeClr val="bg1"/>
              </a:solidFill>
              <a:latin typeface="Bookman Old Style" panose="02050604050505020204" pitchFamily="18" charset="0"/>
            </a:endParaRPr>
          </a:p>
        </p:txBody>
      </p:sp>
      <p:sp>
        <p:nvSpPr>
          <p:cNvPr id="7" name="CasellaDiTesto 6"/>
          <p:cNvSpPr txBox="1"/>
          <p:nvPr/>
        </p:nvSpPr>
        <p:spPr>
          <a:xfrm>
            <a:off x="657330" y="1843087"/>
            <a:ext cx="5320937" cy="2800767"/>
          </a:xfrm>
          <a:prstGeom prst="rect">
            <a:avLst/>
          </a:prstGeom>
          <a:noFill/>
        </p:spPr>
        <p:txBody>
          <a:bodyPr wrap="square" rtlCol="0">
            <a:spAutoFit/>
          </a:bodyPr>
          <a:lstStyle/>
          <a:p>
            <a:pPr algn="ctr"/>
            <a:r>
              <a:rPr lang="it-IT" sz="1600" dirty="0" smtClean="0">
                <a:latin typeface="Bookman Old Style" panose="02050604050505020204" pitchFamily="18" charset="0"/>
              </a:rPr>
              <a:t>demanda </a:t>
            </a:r>
            <a:r>
              <a:rPr lang="it-IT" sz="1600" dirty="0">
                <a:latin typeface="Bookman Old Style" panose="02050604050505020204" pitchFamily="18" charset="0"/>
              </a:rPr>
              <a:t>ad un decreto del ministro della Giustizia, di concerto con il Ministro dell’Economia e delle finanze, </a:t>
            </a:r>
            <a:r>
              <a:rPr lang="it-IT" sz="1600" dirty="0" smtClean="0">
                <a:latin typeface="Bookman Old Style" panose="02050604050505020204" pitchFamily="18" charset="0"/>
              </a:rPr>
              <a:t>di </a:t>
            </a:r>
            <a:r>
              <a:rPr lang="it-IT" sz="1600" dirty="0">
                <a:latin typeface="Bookman Old Style" panose="02050604050505020204" pitchFamily="18" charset="0"/>
              </a:rPr>
              <a:t>adottare entro sessanta giorni dalla data di entrata in vigore della legge di bilancio, di definire i criteri e le modalità di erogazione dei rimborsi di cui al comma 1015, nonché le ulteriori disposizioni ai fini del contenimento della spesa nei limiti di cui al comma 1020, attribuendo rilievo al numero di gradi di giudizio cui l’assolto è stato sottoposto e alla durata del giudizio</a:t>
            </a:r>
            <a:endParaRPr lang="it-IT" sz="1600" b="0" dirty="0">
              <a:effectLst/>
              <a:latin typeface="Bookman Old Style" panose="02050604050505020204" pitchFamily="18" charset="0"/>
            </a:endParaRPr>
          </a:p>
        </p:txBody>
      </p:sp>
      <p:sp>
        <p:nvSpPr>
          <p:cNvPr id="10" name="CasellaDiTesto 9"/>
          <p:cNvSpPr txBox="1"/>
          <p:nvPr/>
        </p:nvSpPr>
        <p:spPr>
          <a:xfrm>
            <a:off x="7585166" y="1503256"/>
            <a:ext cx="3474720" cy="181588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pPr algn="ctr"/>
            <a:r>
              <a:rPr lang="it-IT" sz="1400" dirty="0" smtClean="0">
                <a:latin typeface="Bookman Old Style" panose="02050604050505020204" pitchFamily="18" charset="0"/>
              </a:rPr>
              <a:t>nello </a:t>
            </a:r>
            <a:r>
              <a:rPr lang="it-IT" sz="1400" dirty="0">
                <a:latin typeface="Bookman Old Style" panose="02050604050505020204" pitchFamily="18" charset="0"/>
              </a:rPr>
              <a:t>stato di previsione del ministero della Giustizia è istituito il Fondo per il rimborso delle spese legali agli imputati assolti, con la dotazione di euro 8 milioni annui a decorrere dall’anno 2021, che costituisce limite complessivo di spesa per l’erogazione dei rimborsi di cui al comma 1015.</a:t>
            </a:r>
          </a:p>
        </p:txBody>
      </p:sp>
      <p:sp>
        <p:nvSpPr>
          <p:cNvPr id="13" name="CasellaDiTesto 12"/>
          <p:cNvSpPr txBox="1"/>
          <p:nvPr/>
        </p:nvSpPr>
        <p:spPr>
          <a:xfrm>
            <a:off x="2050137" y="785434"/>
            <a:ext cx="3018252" cy="36933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txBody>
          <a:bodyPr wrap="square" rtlCol="0">
            <a:spAutoFit/>
          </a:bodyPr>
          <a:lstStyle/>
          <a:p>
            <a:pPr algn="ctr"/>
            <a:r>
              <a:rPr lang="it-IT" b="1" dirty="0" smtClean="0">
                <a:solidFill>
                  <a:schemeClr val="bg1"/>
                </a:solidFill>
                <a:latin typeface="Bookman Old Style" panose="02050604050505020204" pitchFamily="18" charset="0"/>
              </a:rPr>
              <a:t>COMMA 1019</a:t>
            </a:r>
            <a:endParaRPr lang="it-IT" b="1" dirty="0">
              <a:solidFill>
                <a:schemeClr val="bg1"/>
              </a:solidFill>
              <a:latin typeface="Bookman Old Style" panose="02050604050505020204" pitchFamily="18" charset="0"/>
            </a:endParaRPr>
          </a:p>
        </p:txBody>
      </p:sp>
      <p:sp>
        <p:nvSpPr>
          <p:cNvPr id="4" name="CasellaDiTesto 3"/>
          <p:cNvSpPr txBox="1"/>
          <p:nvPr/>
        </p:nvSpPr>
        <p:spPr>
          <a:xfrm>
            <a:off x="6505303" y="3779521"/>
            <a:ext cx="5024846" cy="36933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p:spPr>
        <p:txBody>
          <a:bodyPr wrap="square" rtlCol="0">
            <a:spAutoFit/>
          </a:bodyPr>
          <a:lstStyle/>
          <a:p>
            <a:pPr algn="ctr"/>
            <a:r>
              <a:rPr lang="it-IT" b="1" dirty="0" smtClean="0">
                <a:solidFill>
                  <a:schemeClr val="bg1"/>
                </a:solidFill>
                <a:latin typeface="Bookman Old Style" panose="02050604050505020204" pitchFamily="18" charset="0"/>
              </a:rPr>
              <a:t>COMMA 1021</a:t>
            </a:r>
            <a:endParaRPr lang="it-IT" b="1" dirty="0">
              <a:solidFill>
                <a:schemeClr val="bg1"/>
              </a:solidFill>
              <a:latin typeface="Bookman Old Style" panose="02050604050505020204" pitchFamily="18" charset="0"/>
            </a:endParaRPr>
          </a:p>
        </p:txBody>
      </p:sp>
      <p:sp>
        <p:nvSpPr>
          <p:cNvPr id="5" name="CasellaDiTesto 4"/>
          <p:cNvSpPr txBox="1"/>
          <p:nvPr/>
        </p:nvSpPr>
        <p:spPr>
          <a:xfrm>
            <a:off x="6331131" y="4519749"/>
            <a:ext cx="5399315" cy="20313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r>
              <a:rPr lang="it-IT" dirty="0">
                <a:latin typeface="Bookman Old Style" panose="02050604050505020204" pitchFamily="18" charset="0"/>
              </a:rPr>
              <a:t>consueta clausola di salvaguardia secondo cui il </a:t>
            </a:r>
            <a:r>
              <a:rPr lang="it-IT" dirty="0" smtClean="0">
                <a:latin typeface="Bookman Old Style" panose="02050604050505020204" pitchFamily="18" charset="0"/>
              </a:rPr>
              <a:t>Ministero </a:t>
            </a:r>
            <a:r>
              <a:rPr lang="it-IT" dirty="0">
                <a:latin typeface="Bookman Old Style" panose="02050604050505020204" pitchFamily="18" charset="0"/>
              </a:rPr>
              <a:t>della Giustizia provvede agli adempimenti di cui ai commi da 1015 a 1020 con le risorse umane, strumentali e finanziarie disponibili a legislazione vigente, senza nuovi o maggiori oneri a carico della finanza pubblica</a:t>
            </a:r>
          </a:p>
        </p:txBody>
      </p:sp>
    </p:spTree>
    <p:extLst>
      <p:ext uri="{BB962C8B-B14F-4D97-AF65-F5344CB8AC3E}">
        <p14:creationId xmlns:p14="http://schemas.microsoft.com/office/powerpoint/2010/main" val="2452518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652954" y="295564"/>
            <a:ext cx="9821008" cy="784299"/>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57150">
            <a:solidFill>
              <a:schemeClr val="tx1"/>
            </a:solidFill>
          </a:ln>
        </p:spPr>
        <p:txBody>
          <a:bodyPr>
            <a:normAutofit/>
          </a:bodyPr>
          <a:lstStyle/>
          <a:p>
            <a:pPr marL="0" indent="0" algn="just">
              <a:buNone/>
            </a:pPr>
            <a:endParaRPr lang="it-IT" sz="2500" dirty="0">
              <a:solidFill>
                <a:schemeClr val="tx1"/>
              </a:solidFill>
              <a:latin typeface="Bookman Old Style" panose="02050604050505020204" pitchFamily="18" charset="0"/>
            </a:endParaRPr>
          </a:p>
          <a:p>
            <a:pPr marL="0" indent="0" algn="just">
              <a:buNone/>
            </a:pPr>
            <a:endParaRPr lang="it-IT" sz="2500" b="1" u="sng" dirty="0">
              <a:solidFill>
                <a:schemeClr val="tx1"/>
              </a:solidFill>
              <a:latin typeface="Bookman Old Style" panose="02050604050505020204" pitchFamily="18" charset="0"/>
            </a:endParaRPr>
          </a:p>
          <a:p>
            <a:pPr lvl="0" algn="just"/>
            <a:endParaRPr lang="it-IT" dirty="0"/>
          </a:p>
        </p:txBody>
      </p:sp>
      <p:sp>
        <p:nvSpPr>
          <p:cNvPr id="2" name="CasellaDiTesto 1"/>
          <p:cNvSpPr txBox="1"/>
          <p:nvPr/>
        </p:nvSpPr>
        <p:spPr>
          <a:xfrm>
            <a:off x="2210300" y="17417"/>
            <a:ext cx="8462476" cy="866904"/>
          </a:xfrm>
          <a:prstGeom prst="rect">
            <a:avLst/>
          </a:prstGeom>
          <a:noFill/>
        </p:spPr>
        <p:txBody>
          <a:bodyPr wrap="square" rtlCol="0">
            <a:spAutoFit/>
          </a:bodyPr>
          <a:lstStyle/>
          <a:p>
            <a:pPr algn="ctr">
              <a:spcAft>
                <a:spcPts val="0"/>
              </a:spcAft>
            </a:pPr>
            <a:endParaRPr lang="it-IT" i="1" dirty="0">
              <a:solidFill>
                <a:srgbClr val="000000"/>
              </a:solidFill>
              <a:latin typeface="Bookman Old Style" panose="02050604050505020204" pitchFamily="18" charset="0"/>
              <a:ea typeface="Calibri" panose="020F0502020204030204" pitchFamily="34" charset="0"/>
            </a:endParaRPr>
          </a:p>
          <a:p>
            <a:pPr lvl="0" algn="ctr" defTabSz="457200">
              <a:spcBef>
                <a:spcPts val="1000"/>
              </a:spcBef>
              <a:buClr>
                <a:srgbClr val="A53010"/>
              </a:buClr>
            </a:pPr>
            <a:r>
              <a:rPr lang="it-IT" sz="2400" b="1" u="sng" dirty="0" smtClean="0">
                <a:latin typeface="Bookman Old Style" panose="02050604050505020204" pitchFamily="18" charset="0"/>
                <a:ea typeface="Calibri" panose="020F0502020204030204" pitchFamily="34" charset="0"/>
              </a:rPr>
              <a:t>DECRETO ATTUATIVO 20 DICEMBRE 2021</a:t>
            </a:r>
            <a:endParaRPr lang="it-IT" sz="2400" b="1" u="sng" dirty="0">
              <a:latin typeface="Bookman Old Style" panose="02050604050505020204" pitchFamily="18" charset="0"/>
              <a:ea typeface="Calibri" panose="020F0502020204030204" pitchFamily="34" charset="0"/>
            </a:endParaRPr>
          </a:p>
        </p:txBody>
      </p:sp>
      <p:sp>
        <p:nvSpPr>
          <p:cNvPr id="4" name="CasellaDiTesto 3"/>
          <p:cNvSpPr txBox="1"/>
          <p:nvPr/>
        </p:nvSpPr>
        <p:spPr>
          <a:xfrm>
            <a:off x="1003746" y="1965360"/>
            <a:ext cx="10387344" cy="461664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rtlCol="0">
            <a:spAutoFit/>
          </a:bodyPr>
          <a:lstStyle/>
          <a:p>
            <a:pPr marL="285750" indent="-285750" algn="just">
              <a:buFontTx/>
              <a:buChar char="-"/>
            </a:pPr>
            <a:r>
              <a:rPr lang="it-IT" sz="1400" dirty="0" smtClean="0">
                <a:latin typeface="Bookman Old Style" panose="02050604050505020204" pitchFamily="18" charset="0"/>
              </a:rPr>
              <a:t>l’imputato </a:t>
            </a:r>
            <a:r>
              <a:rPr lang="it-IT" sz="1400" dirty="0">
                <a:latin typeface="Bookman Old Style" panose="02050604050505020204" pitchFamily="18" charset="0"/>
              </a:rPr>
              <a:t>deve presentare istanza di accesso al fondo esclusivamente tramite </a:t>
            </a:r>
            <a:r>
              <a:rPr lang="it-IT" sz="1400" b="1" dirty="0">
                <a:latin typeface="Bookman Old Style" panose="02050604050505020204" pitchFamily="18" charset="0"/>
              </a:rPr>
              <a:t>apposita piattaforma telematica accessibile dal sito giustizia.it mediante le credenziali SPID di livello due</a:t>
            </a:r>
            <a:r>
              <a:rPr lang="it-IT" sz="1400" dirty="0" smtClean="0">
                <a:latin typeface="Bookman Old Style" panose="02050604050505020204" pitchFamily="18" charset="0"/>
              </a:rPr>
              <a:t>;</a:t>
            </a:r>
          </a:p>
          <a:p>
            <a:pPr algn="just"/>
            <a:endParaRPr lang="it-IT" sz="1400" dirty="0" smtClean="0">
              <a:latin typeface="Bookman Old Style" panose="02050604050505020204" pitchFamily="18" charset="0"/>
            </a:endParaRPr>
          </a:p>
          <a:p>
            <a:pPr marL="285750" indent="-285750" algn="just">
              <a:buFontTx/>
              <a:buChar char="-"/>
            </a:pPr>
            <a:r>
              <a:rPr lang="it-IT" sz="1400" u="sng" dirty="0" smtClean="0">
                <a:latin typeface="Bookman Old Style" panose="02050604050505020204" pitchFamily="18" charset="0"/>
              </a:rPr>
              <a:t>NEL CASO DI </a:t>
            </a:r>
            <a:r>
              <a:rPr lang="it-IT" sz="1400" b="1" u="sng" dirty="0" smtClean="0">
                <a:latin typeface="Bookman Old Style" panose="02050604050505020204" pitchFamily="18" charset="0"/>
              </a:rPr>
              <a:t>IMPUTATI MINORENNI O INCAPACI</a:t>
            </a:r>
            <a:r>
              <a:rPr lang="it-IT" sz="1400" dirty="0" smtClean="0">
                <a:latin typeface="Bookman Old Style" panose="02050604050505020204" pitchFamily="18" charset="0"/>
              </a:rPr>
              <a:t>: istanza presentata dal titolare della responsabilità genitoriale o da chi ne ha la rappresentanza legale; </a:t>
            </a:r>
          </a:p>
          <a:p>
            <a:pPr algn="just"/>
            <a:endParaRPr lang="it-IT" sz="1400" dirty="0" smtClean="0">
              <a:latin typeface="Bookman Old Style" panose="02050604050505020204" pitchFamily="18" charset="0"/>
            </a:endParaRPr>
          </a:p>
          <a:p>
            <a:pPr marL="285750" indent="-285750" algn="just">
              <a:buFontTx/>
              <a:buChar char="-"/>
            </a:pPr>
            <a:r>
              <a:rPr lang="it-IT" sz="1400" dirty="0" smtClean="0">
                <a:latin typeface="Bookman Old Style" panose="02050604050505020204" pitchFamily="18" charset="0"/>
              </a:rPr>
              <a:t>In caso di morte dell’imputato l’istanza </a:t>
            </a:r>
            <a:r>
              <a:rPr lang="it-IT" sz="1400" b="1" u="sng" dirty="0" smtClean="0">
                <a:latin typeface="Bookman Old Style" panose="02050604050505020204" pitchFamily="18" charset="0"/>
              </a:rPr>
              <a:t>PUO’ ESSERE PRESENTATA DA UNO DEGLI EREDI NELL’INTERESSE DI TUTTI GLI AVENTI DIRITTO ALLA SUCCESSIONE; </a:t>
            </a:r>
            <a:endParaRPr lang="it-IT" sz="1400" b="1" u="sng" dirty="0">
              <a:latin typeface="Bookman Old Style" panose="02050604050505020204" pitchFamily="18" charset="0"/>
            </a:endParaRPr>
          </a:p>
          <a:p>
            <a:pPr algn="just"/>
            <a:endParaRPr lang="it-IT" sz="1400" dirty="0">
              <a:latin typeface="Bookman Old Style" panose="02050604050505020204" pitchFamily="18" charset="0"/>
            </a:endParaRPr>
          </a:p>
          <a:p>
            <a:pPr algn="just"/>
            <a:r>
              <a:rPr lang="it-IT" sz="1400" dirty="0">
                <a:latin typeface="Bookman Old Style" panose="02050604050505020204" pitchFamily="18" charset="0"/>
              </a:rPr>
              <a:t>- deve essere indicata </a:t>
            </a:r>
            <a:r>
              <a:rPr lang="it-IT" sz="1400" b="1" u="sng" dirty="0">
                <a:latin typeface="Bookman Old Style" panose="02050604050505020204" pitchFamily="18" charset="0"/>
              </a:rPr>
              <a:t>la durata del processo</a:t>
            </a:r>
            <a:r>
              <a:rPr lang="it-IT" sz="1400" dirty="0">
                <a:latin typeface="Bookman Old Style" panose="02050604050505020204" pitchFamily="18" charset="0"/>
              </a:rPr>
              <a:t> oggetto della sentenza di assoluzione diventata irrevocabile, calcolata dalla data di emissione del provvedimento con il quale è stata esercitata l’azione penale alla data in cui sentenza di assoluzione è diventata definitiva;</a:t>
            </a:r>
          </a:p>
          <a:p>
            <a:pPr algn="just"/>
            <a:endParaRPr lang="it-IT" sz="1400" dirty="0">
              <a:latin typeface="Bookman Old Style" panose="02050604050505020204" pitchFamily="18" charset="0"/>
            </a:endParaRPr>
          </a:p>
          <a:p>
            <a:pPr marL="285750" indent="-285750" algn="just">
              <a:buFontTx/>
              <a:buChar char="-"/>
            </a:pPr>
            <a:r>
              <a:rPr lang="it-IT" sz="1400" dirty="0" smtClean="0">
                <a:latin typeface="Bookman Old Style" panose="02050604050505020204" pitchFamily="18" charset="0"/>
              </a:rPr>
              <a:t>andrà fornita </a:t>
            </a:r>
            <a:r>
              <a:rPr lang="it-IT" sz="1400" b="1" u="sng" dirty="0">
                <a:latin typeface="Bookman Old Style" panose="02050604050505020204" pitchFamily="18" charset="0"/>
              </a:rPr>
              <a:t>l’attestazione che l’importo di cui si chiede il rimborso è stato versato al professionista </a:t>
            </a:r>
            <a:r>
              <a:rPr lang="it-IT" sz="1400" b="1" u="sng" dirty="0" smtClean="0">
                <a:latin typeface="Bookman Old Style" panose="02050604050505020204" pitchFamily="18" charset="0"/>
              </a:rPr>
              <a:t>legale, </a:t>
            </a:r>
            <a:r>
              <a:rPr lang="it-IT" sz="1400" b="1" u="sng" dirty="0">
                <a:latin typeface="Bookman Old Style" panose="02050604050505020204" pitchFamily="18" charset="0"/>
              </a:rPr>
              <a:t>a seguito di emissione della parcella vidimata dal Consiglio </a:t>
            </a:r>
            <a:r>
              <a:rPr lang="it-IT" sz="1400" b="1" u="sng" dirty="0" smtClean="0">
                <a:latin typeface="Bookman Old Style" panose="02050604050505020204" pitchFamily="18" charset="0"/>
              </a:rPr>
              <a:t>dell’ordine</a:t>
            </a:r>
            <a:r>
              <a:rPr lang="it-IT" sz="1400" dirty="0" smtClean="0">
                <a:latin typeface="Bookman Old Style" panose="02050604050505020204" pitchFamily="18" charset="0"/>
              </a:rPr>
              <a:t>;</a:t>
            </a:r>
          </a:p>
          <a:p>
            <a:pPr algn="just"/>
            <a:endParaRPr lang="it-IT" sz="1400" dirty="0" smtClean="0">
              <a:latin typeface="Bookman Old Style" panose="02050604050505020204" pitchFamily="18" charset="0"/>
            </a:endParaRPr>
          </a:p>
          <a:p>
            <a:pPr marL="285750" indent="-285750" algn="just">
              <a:buFontTx/>
              <a:buChar char="-"/>
            </a:pPr>
            <a:r>
              <a:rPr lang="it-IT" sz="1400" dirty="0" smtClean="0">
                <a:latin typeface="Bookman Old Style" panose="02050604050505020204" pitchFamily="18" charset="0"/>
              </a:rPr>
              <a:t>Dovrà essere fornita </a:t>
            </a:r>
            <a:r>
              <a:rPr lang="it-IT" sz="1400" b="1" u="sng" dirty="0" smtClean="0">
                <a:latin typeface="Bookman Old Style" panose="02050604050505020204" pitchFamily="18" charset="0"/>
              </a:rPr>
              <a:t>prova reddito imponibile IRPEF</a:t>
            </a:r>
            <a:r>
              <a:rPr lang="it-IT" sz="1400" dirty="0" smtClean="0">
                <a:latin typeface="Bookman Old Style" panose="02050604050505020204" pitchFamily="18" charset="0"/>
              </a:rPr>
              <a:t>: lo stato vorrà verificare che l’imputato non avesse diritto al gratuito patrocinio; e privilegerà i meno abbienti;</a:t>
            </a:r>
          </a:p>
          <a:p>
            <a:pPr algn="just"/>
            <a:endParaRPr lang="it-IT" sz="1400" dirty="0">
              <a:latin typeface="Bookman Old Style" panose="02050604050505020204" pitchFamily="18" charset="0"/>
            </a:endParaRPr>
          </a:p>
          <a:p>
            <a:pPr algn="just"/>
            <a:endParaRPr lang="it-IT" sz="1400" dirty="0">
              <a:latin typeface="Bookman Old Style" panose="02050604050505020204" pitchFamily="18" charset="0"/>
            </a:endParaRPr>
          </a:p>
          <a:p>
            <a:pPr algn="just"/>
            <a:r>
              <a:rPr lang="it-IT" sz="1400" dirty="0">
                <a:latin typeface="Bookman Old Style" panose="02050604050505020204" pitchFamily="18" charset="0"/>
              </a:rPr>
              <a:t> </a:t>
            </a:r>
          </a:p>
        </p:txBody>
      </p:sp>
      <p:sp>
        <p:nvSpPr>
          <p:cNvPr id="5" name="Freccia in giù 4"/>
          <p:cNvSpPr/>
          <p:nvPr/>
        </p:nvSpPr>
        <p:spPr>
          <a:xfrm>
            <a:off x="5859647" y="1181727"/>
            <a:ext cx="581891" cy="4341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88421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121056" y="3986881"/>
            <a:ext cx="9570720" cy="1414012"/>
          </a:xfrm>
          <a:prstGeom prst="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CasellaDiTesto 4"/>
          <p:cNvSpPr txBox="1"/>
          <p:nvPr/>
        </p:nvSpPr>
        <p:spPr>
          <a:xfrm>
            <a:off x="2693385" y="4222256"/>
            <a:ext cx="8119695" cy="923330"/>
          </a:xfrm>
          <a:prstGeom prst="rect">
            <a:avLst/>
          </a:prstGeom>
          <a:noFill/>
        </p:spPr>
        <p:txBody>
          <a:bodyPr wrap="square" rtlCol="0">
            <a:spAutoFit/>
          </a:bodyPr>
          <a:lstStyle/>
          <a:p>
            <a:pPr algn="ctr"/>
            <a:r>
              <a:rPr lang="it-IT" b="1" dirty="0" smtClean="0">
                <a:solidFill>
                  <a:schemeClr val="bg1"/>
                </a:solidFill>
                <a:latin typeface="Bookman Old Style" panose="02050604050505020204" pitchFamily="18" charset="0"/>
              </a:rPr>
              <a:t>IL RIMBORSO AVVERRA’ IN TRE QUOTE ANNUALI DI PARI IMPORTO DALL’ANNO SUCCESSIVO A QUELLO IN CUI L’ASSOLUZIONE E’ DIVENUTA IRREVOCABILE </a:t>
            </a:r>
            <a:endParaRPr lang="it-IT" b="1" dirty="0">
              <a:solidFill>
                <a:schemeClr val="bg1"/>
              </a:solidFill>
              <a:latin typeface="Bookman Old Style" panose="02050604050505020204" pitchFamily="18" charset="0"/>
            </a:endParaRPr>
          </a:p>
        </p:txBody>
      </p:sp>
      <p:sp>
        <p:nvSpPr>
          <p:cNvPr id="7" name="CasellaDiTesto 6"/>
          <p:cNvSpPr txBox="1"/>
          <p:nvPr/>
        </p:nvSpPr>
        <p:spPr>
          <a:xfrm>
            <a:off x="1637739" y="149507"/>
            <a:ext cx="10230988" cy="35394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marL="285750" lvl="0" indent="-285750" algn="just">
              <a:buFont typeface="Arial" panose="020B0604020202020204" pitchFamily="34" charset="0"/>
              <a:buChar char="•"/>
            </a:pPr>
            <a:r>
              <a:rPr lang="it-IT" sz="1400" b="1" u="sng" dirty="0">
                <a:solidFill>
                  <a:prstClr val="black"/>
                </a:solidFill>
                <a:latin typeface="Bookman Old Style" panose="02050604050505020204" pitchFamily="18" charset="0"/>
              </a:rPr>
              <a:t>La domanda dovrà essere presentata entro il </a:t>
            </a:r>
            <a:r>
              <a:rPr lang="it-IT" sz="1400" b="1" u="sng" dirty="0" smtClean="0">
                <a:solidFill>
                  <a:prstClr val="black"/>
                </a:solidFill>
                <a:latin typeface="Bookman Old Style" panose="02050604050505020204" pitchFamily="18" charset="0"/>
              </a:rPr>
              <a:t>31 MARZO dell’anno </a:t>
            </a:r>
            <a:r>
              <a:rPr lang="it-IT" sz="1400" b="1" u="sng" dirty="0">
                <a:solidFill>
                  <a:prstClr val="black"/>
                </a:solidFill>
                <a:latin typeface="Bookman Old Style" panose="02050604050505020204" pitchFamily="18" charset="0"/>
              </a:rPr>
              <a:t>successivo a quello in cui la sentenza è diventata irrevocabile; </a:t>
            </a:r>
            <a:endParaRPr lang="it-IT" sz="1400" b="1" u="sng" dirty="0" smtClean="0">
              <a:solidFill>
                <a:prstClr val="black"/>
              </a:solidFill>
              <a:latin typeface="Bookman Old Style" panose="02050604050505020204" pitchFamily="18" charset="0"/>
            </a:endParaRPr>
          </a:p>
          <a:p>
            <a:pPr marL="285750" lvl="0" indent="-285750" algn="just">
              <a:buFont typeface="Arial" panose="020B0604020202020204" pitchFamily="34" charset="0"/>
              <a:buChar char="•"/>
            </a:pPr>
            <a:r>
              <a:rPr lang="it-IT" sz="1400" b="1" u="sng" dirty="0" smtClean="0">
                <a:solidFill>
                  <a:prstClr val="black"/>
                </a:solidFill>
                <a:latin typeface="Bookman Old Style" panose="02050604050505020204" pitchFamily="18" charset="0"/>
              </a:rPr>
              <a:t>solo </a:t>
            </a:r>
            <a:r>
              <a:rPr lang="it-IT" sz="1400" b="1" u="sng" dirty="0">
                <a:solidFill>
                  <a:prstClr val="black"/>
                </a:solidFill>
                <a:latin typeface="Bookman Old Style" panose="02050604050505020204" pitchFamily="18" charset="0"/>
              </a:rPr>
              <a:t>per le sentenze di assoluzione irrevocabili nel 2021, le domande potranno essere presentate a partire dal 1 marzo 2022 fino al 30 giugno </a:t>
            </a:r>
            <a:r>
              <a:rPr lang="it-IT" sz="1400" b="1" u="sng" dirty="0" smtClean="0">
                <a:solidFill>
                  <a:prstClr val="black"/>
                </a:solidFill>
                <a:latin typeface="Bookman Old Style" panose="02050604050505020204" pitchFamily="18" charset="0"/>
              </a:rPr>
              <a:t>2022;</a:t>
            </a:r>
            <a:endParaRPr lang="it-IT" sz="1400" b="1" u="sng" dirty="0">
              <a:solidFill>
                <a:prstClr val="black"/>
              </a:solidFill>
              <a:latin typeface="Bookman Old Style" panose="02050604050505020204" pitchFamily="18" charset="0"/>
            </a:endParaRPr>
          </a:p>
          <a:p>
            <a:pPr lvl="0" algn="just"/>
            <a:endParaRPr lang="it-IT" sz="1400" b="1" u="sng" dirty="0">
              <a:solidFill>
                <a:prstClr val="black"/>
              </a:solidFill>
              <a:latin typeface="Bookman Old Style" panose="02050604050505020204" pitchFamily="18" charset="0"/>
            </a:endParaRPr>
          </a:p>
          <a:p>
            <a:pPr marL="285750" lvl="0" indent="-285750" algn="just">
              <a:buFont typeface="Arial" panose="020B0604020202020204" pitchFamily="34" charset="0"/>
              <a:buChar char="•"/>
            </a:pPr>
            <a:r>
              <a:rPr lang="it-IT" sz="1400" b="1" u="sng" dirty="0">
                <a:solidFill>
                  <a:prstClr val="black"/>
                </a:solidFill>
                <a:latin typeface="Bookman Old Style" panose="02050604050505020204" pitchFamily="18" charset="0"/>
              </a:rPr>
              <a:t>Verrà data precedenza alle istanze relative ad imputato irrevocabilmente assolto con sentenza resa dalla Corte di Cassazione, ovvero dal giudice del rinvio, o comunque all’esito di un processo complessivamente durato oltre otto anni</a:t>
            </a:r>
            <a:r>
              <a:rPr lang="it-IT" sz="1400" b="1" u="sng" dirty="0" smtClean="0">
                <a:solidFill>
                  <a:prstClr val="black"/>
                </a:solidFill>
                <a:latin typeface="Bookman Old Style" panose="02050604050505020204" pitchFamily="18" charset="0"/>
              </a:rPr>
              <a:t>;</a:t>
            </a:r>
          </a:p>
          <a:p>
            <a:pPr marL="285750" lvl="0" indent="-285750" algn="just">
              <a:buFont typeface="Arial" panose="020B0604020202020204" pitchFamily="34" charset="0"/>
              <a:buChar char="•"/>
            </a:pPr>
            <a:r>
              <a:rPr lang="it-IT" sz="1400" b="1" u="sng" dirty="0" smtClean="0">
                <a:solidFill>
                  <a:prstClr val="black"/>
                </a:solidFill>
                <a:latin typeface="Bookman Old Style" panose="02050604050505020204" pitchFamily="18" charset="0"/>
              </a:rPr>
              <a:t>a </a:t>
            </a:r>
            <a:r>
              <a:rPr lang="it-IT" sz="1400" b="1" u="sng" dirty="0">
                <a:solidFill>
                  <a:prstClr val="black"/>
                </a:solidFill>
                <a:latin typeface="Bookman Old Style" panose="02050604050505020204" pitchFamily="18" charset="0"/>
              </a:rPr>
              <a:t>quelle rese dal giudice di appello  o comunque all’esito di un processo durato più di cinque e fino a otto anni; </a:t>
            </a:r>
            <a:endParaRPr lang="it-IT" sz="1400" b="1" u="sng" dirty="0" smtClean="0">
              <a:solidFill>
                <a:prstClr val="black"/>
              </a:solidFill>
              <a:latin typeface="Bookman Old Style" panose="02050604050505020204" pitchFamily="18" charset="0"/>
            </a:endParaRPr>
          </a:p>
          <a:p>
            <a:pPr marL="285750" lvl="0" indent="-285750" algn="just">
              <a:buFont typeface="Arial" panose="020B0604020202020204" pitchFamily="34" charset="0"/>
              <a:buChar char="•"/>
            </a:pPr>
            <a:r>
              <a:rPr lang="it-IT" sz="1400" b="1" u="sng" dirty="0" smtClean="0">
                <a:solidFill>
                  <a:prstClr val="black"/>
                </a:solidFill>
                <a:latin typeface="Bookman Old Style" panose="02050604050505020204" pitchFamily="18" charset="0"/>
              </a:rPr>
              <a:t>a </a:t>
            </a:r>
            <a:r>
              <a:rPr lang="it-IT" sz="1400" b="1" u="sng" dirty="0">
                <a:solidFill>
                  <a:prstClr val="black"/>
                </a:solidFill>
                <a:latin typeface="Bookman Old Style" panose="02050604050505020204" pitchFamily="18" charset="0"/>
              </a:rPr>
              <a:t>quelle rese dal giudice di primo grado o comunque all’esito di un processo durato in tutto fino a cinque </a:t>
            </a:r>
            <a:r>
              <a:rPr lang="it-IT" sz="1400" b="1" u="sng" dirty="0" smtClean="0">
                <a:solidFill>
                  <a:prstClr val="black"/>
                </a:solidFill>
                <a:latin typeface="Bookman Old Style" panose="02050604050505020204" pitchFamily="18" charset="0"/>
              </a:rPr>
              <a:t>anni;  </a:t>
            </a:r>
          </a:p>
          <a:p>
            <a:pPr marL="285750" lvl="0" indent="-285750" algn="just">
              <a:buFont typeface="Arial" panose="020B0604020202020204" pitchFamily="34" charset="0"/>
              <a:buChar char="•"/>
            </a:pPr>
            <a:r>
              <a:rPr lang="it-IT" sz="1400" b="1" u="sng" dirty="0" smtClean="0">
                <a:solidFill>
                  <a:prstClr val="black"/>
                </a:solidFill>
                <a:latin typeface="Bookman Old Style" panose="02050604050505020204" pitchFamily="18" charset="0"/>
              </a:rPr>
              <a:t>Nell’ambito </a:t>
            </a:r>
            <a:r>
              <a:rPr lang="it-IT" sz="1400" b="1" u="sng" dirty="0">
                <a:solidFill>
                  <a:prstClr val="black"/>
                </a:solidFill>
                <a:latin typeface="Bookman Old Style" panose="02050604050505020204" pitchFamily="18" charset="0"/>
              </a:rPr>
              <a:t>di ciascun gruppo verrà data preferenza alle istanze per processi più  lunghi e a parità di durata a quelle con imputati con reddito inferiore. </a:t>
            </a:r>
            <a:endParaRPr lang="it-IT" sz="1400" b="1" u="sng" dirty="0" smtClean="0">
              <a:solidFill>
                <a:prstClr val="black"/>
              </a:solidFill>
              <a:latin typeface="Bookman Old Style" panose="02050604050505020204" pitchFamily="18" charset="0"/>
            </a:endParaRPr>
          </a:p>
          <a:p>
            <a:pPr marL="285750" lvl="0" indent="-285750" algn="just">
              <a:buFont typeface="Arial" panose="020B0604020202020204" pitchFamily="34" charset="0"/>
              <a:buChar char="•"/>
            </a:pPr>
            <a:r>
              <a:rPr lang="it-IT" sz="1400" b="1" u="sng" dirty="0" smtClean="0">
                <a:solidFill>
                  <a:prstClr val="black"/>
                </a:solidFill>
                <a:latin typeface="Bookman Old Style" panose="02050604050505020204" pitchFamily="18" charset="0"/>
              </a:rPr>
              <a:t>Il </a:t>
            </a:r>
            <a:r>
              <a:rPr lang="it-IT" sz="1400" b="1" u="sng" dirty="0">
                <a:solidFill>
                  <a:prstClr val="black"/>
                </a:solidFill>
                <a:latin typeface="Bookman Old Style" panose="02050604050505020204" pitchFamily="18" charset="0"/>
              </a:rPr>
              <a:t>Ministero effettuerà un controllo di effettiva corrispondenza tra quanto dichiarato e quanto emerge dalla documentazione allegata, tramite proprio personale o avvalendosi di Equitalia giustizia S.p.A.</a:t>
            </a:r>
          </a:p>
        </p:txBody>
      </p:sp>
      <p:sp>
        <p:nvSpPr>
          <p:cNvPr id="8" name="CasellaDiTesto 7"/>
          <p:cNvSpPr txBox="1"/>
          <p:nvPr/>
        </p:nvSpPr>
        <p:spPr>
          <a:xfrm>
            <a:off x="822036" y="5698837"/>
            <a:ext cx="11046691" cy="9233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pPr algn="ctr"/>
            <a:r>
              <a:rPr lang="it-IT" b="1" dirty="0" smtClean="0">
                <a:latin typeface="Bookman Old Style" panose="02050604050505020204" pitchFamily="18" charset="0"/>
              </a:rPr>
              <a:t>ATTENZIONE</a:t>
            </a:r>
            <a:r>
              <a:rPr lang="it-IT" dirty="0" smtClean="0">
                <a:latin typeface="Bookman Old Style" panose="02050604050505020204" pitchFamily="18" charset="0"/>
              </a:rPr>
              <a:t>: va ovviamente specificato di non aver usufruito del gratuito patrocinio o ottenuto la condanna del querelante alla rifusione delle spese di lite né ha diritto al rimborso da parte dell’ente di cui è dipendente </a:t>
            </a:r>
            <a:endParaRPr lang="it-IT" dirty="0">
              <a:latin typeface="Bookman Old Style" panose="02050604050505020204" pitchFamily="18" charset="0"/>
            </a:endParaRPr>
          </a:p>
        </p:txBody>
      </p:sp>
    </p:spTree>
    <p:extLst>
      <p:ext uri="{BB962C8B-B14F-4D97-AF65-F5344CB8AC3E}">
        <p14:creationId xmlns:p14="http://schemas.microsoft.com/office/powerpoint/2010/main" val="3328168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88654" y="1367833"/>
            <a:ext cx="10076873" cy="494060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pPr marL="0" indent="0" algn="just">
              <a:buNone/>
            </a:pPr>
            <a:endParaRPr lang="it-IT" sz="2500" dirty="0">
              <a:solidFill>
                <a:schemeClr val="tx1"/>
              </a:solidFill>
              <a:latin typeface="Bookman Old Style" panose="02050604050505020204" pitchFamily="18" charset="0"/>
            </a:endParaRPr>
          </a:p>
          <a:p>
            <a:pPr marL="0" indent="0" algn="just">
              <a:buNone/>
            </a:pPr>
            <a:endParaRPr lang="it-IT" sz="2500" b="1" u="sng" dirty="0">
              <a:solidFill>
                <a:schemeClr val="tx1"/>
              </a:solidFill>
              <a:latin typeface="Bookman Old Style" panose="02050604050505020204" pitchFamily="18" charset="0"/>
            </a:endParaRPr>
          </a:p>
          <a:p>
            <a:pPr lvl="0" algn="just"/>
            <a:endParaRPr lang="it-IT" dirty="0"/>
          </a:p>
        </p:txBody>
      </p:sp>
      <p:sp>
        <p:nvSpPr>
          <p:cNvPr id="4" name="Rettangolo 3"/>
          <p:cNvSpPr/>
          <p:nvPr/>
        </p:nvSpPr>
        <p:spPr>
          <a:xfrm>
            <a:off x="2319405" y="69638"/>
            <a:ext cx="8014964" cy="483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CasellaDiTesto 4"/>
          <p:cNvSpPr txBox="1"/>
          <p:nvPr/>
        </p:nvSpPr>
        <p:spPr>
          <a:xfrm>
            <a:off x="2765081" y="111372"/>
            <a:ext cx="7123611" cy="400110"/>
          </a:xfrm>
          <a:prstGeom prst="rect">
            <a:avLst/>
          </a:prstGeom>
          <a:noFill/>
        </p:spPr>
        <p:txBody>
          <a:bodyPr wrap="square" rtlCol="0">
            <a:spAutoFit/>
          </a:bodyPr>
          <a:lstStyle/>
          <a:p>
            <a:pPr algn="ctr"/>
            <a:r>
              <a:rPr lang="it-IT" sz="2000" b="1" dirty="0" smtClean="0">
                <a:solidFill>
                  <a:schemeClr val="bg1"/>
                </a:solidFill>
                <a:latin typeface="Bookman Old Style" panose="02050604050505020204" pitchFamily="18" charset="0"/>
              </a:rPr>
              <a:t>REQUISITI FORMALI DELL’ISTANZA </a:t>
            </a:r>
            <a:endParaRPr lang="it-IT" sz="2000" b="1" dirty="0">
              <a:solidFill>
                <a:schemeClr val="bg1"/>
              </a:solidFill>
              <a:latin typeface="Bookman Old Style" panose="02050604050505020204" pitchFamily="18" charset="0"/>
            </a:endParaRPr>
          </a:p>
        </p:txBody>
      </p:sp>
      <p:sp>
        <p:nvSpPr>
          <p:cNvPr id="6" name="Freccia in giù 5"/>
          <p:cNvSpPr/>
          <p:nvPr/>
        </p:nvSpPr>
        <p:spPr>
          <a:xfrm>
            <a:off x="5772972" y="553215"/>
            <a:ext cx="553915" cy="6759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CasellaDiTesto 1"/>
          <p:cNvSpPr txBox="1"/>
          <p:nvPr/>
        </p:nvSpPr>
        <p:spPr>
          <a:xfrm>
            <a:off x="2535775" y="1804592"/>
            <a:ext cx="8030624" cy="4401205"/>
          </a:xfrm>
          <a:prstGeom prst="rect">
            <a:avLst/>
          </a:prstGeom>
          <a:noFill/>
        </p:spPr>
        <p:txBody>
          <a:bodyPr wrap="square" rtlCol="0">
            <a:spAutoFit/>
          </a:bodyPr>
          <a:lstStyle/>
          <a:p>
            <a:pPr algn="just"/>
            <a:r>
              <a:rPr lang="it-IT" sz="1400" i="1" dirty="0" smtClean="0">
                <a:latin typeface="Bookman Old Style" panose="02050604050505020204" pitchFamily="18" charset="0"/>
              </a:rPr>
              <a:t>-    </a:t>
            </a:r>
            <a:r>
              <a:rPr lang="it-IT" sz="1400" dirty="0" smtClean="0">
                <a:latin typeface="Bookman Old Style" panose="02050604050505020204" pitchFamily="18" charset="0"/>
              </a:rPr>
              <a:t>dati anagrafici e il Codice fiscale dell’imputato assolto, ove diversi dal richiedente; </a:t>
            </a:r>
          </a:p>
          <a:p>
            <a:pPr marL="285750" indent="-285750" algn="just">
              <a:buFontTx/>
              <a:buChar char="-"/>
            </a:pPr>
            <a:r>
              <a:rPr lang="it-IT" sz="1400" b="0" dirty="0" smtClean="0">
                <a:effectLst/>
                <a:latin typeface="Bookman Old Style" panose="02050604050505020204" pitchFamily="18" charset="0"/>
              </a:rPr>
              <a:t>Ufficio giudiziario che ha pronunciato la decisione; </a:t>
            </a:r>
          </a:p>
          <a:p>
            <a:pPr marL="285750" indent="-285750" algn="just">
              <a:buFontTx/>
              <a:buChar char="-"/>
            </a:pPr>
            <a:r>
              <a:rPr lang="it-IT" sz="1400" dirty="0" smtClean="0">
                <a:latin typeface="Bookman Old Style" panose="02050604050505020204" pitchFamily="18" charset="0"/>
              </a:rPr>
              <a:t>Data della sentenza; </a:t>
            </a:r>
          </a:p>
          <a:p>
            <a:pPr marL="285750" indent="-285750" algn="just">
              <a:buFontTx/>
              <a:buChar char="-"/>
            </a:pPr>
            <a:r>
              <a:rPr lang="it-IT" sz="1400" b="0" dirty="0" smtClean="0">
                <a:effectLst/>
                <a:latin typeface="Bookman Old Style" panose="02050604050505020204" pitchFamily="18" charset="0"/>
              </a:rPr>
              <a:t>La data di irrevocabilità; </a:t>
            </a:r>
          </a:p>
          <a:p>
            <a:pPr marL="285750" indent="-285750" algn="just">
              <a:buFontTx/>
              <a:buChar char="-"/>
            </a:pPr>
            <a:r>
              <a:rPr lang="it-IT" sz="1400" dirty="0" smtClean="0">
                <a:latin typeface="Bookman Old Style" panose="02050604050505020204" pitchFamily="18" charset="0"/>
              </a:rPr>
              <a:t>Numero del registro notizie di reato; </a:t>
            </a:r>
          </a:p>
          <a:p>
            <a:pPr marL="285750" indent="-285750" algn="just">
              <a:buFontTx/>
              <a:buChar char="-"/>
            </a:pPr>
            <a:r>
              <a:rPr lang="it-IT" sz="1400" b="0" dirty="0" smtClean="0">
                <a:effectLst/>
                <a:latin typeface="Bookman Old Style" panose="02050604050505020204" pitchFamily="18" charset="0"/>
              </a:rPr>
              <a:t>Numero registro generale dell’Ufficio GIP/GUP o del dibattimento che ha emesso la sentenza; </a:t>
            </a:r>
          </a:p>
          <a:p>
            <a:pPr marL="285750" indent="-285750" algn="just">
              <a:buFontTx/>
              <a:buChar char="-"/>
            </a:pPr>
            <a:r>
              <a:rPr lang="it-IT" sz="1400" dirty="0" smtClean="0">
                <a:latin typeface="Bookman Old Style" panose="02050604050505020204" pitchFamily="18" charset="0"/>
              </a:rPr>
              <a:t>Formula con la quale l’imputato è stato assolto; </a:t>
            </a:r>
          </a:p>
          <a:p>
            <a:pPr marL="285750" indent="-285750" algn="just">
              <a:buFontTx/>
              <a:buChar char="-"/>
            </a:pPr>
            <a:r>
              <a:rPr lang="it-IT" sz="1400" b="0" dirty="0" smtClean="0">
                <a:effectLst/>
                <a:latin typeface="Bookman Old Style" panose="02050604050505020204" pitchFamily="18" charset="0"/>
              </a:rPr>
              <a:t>Attestazione che non sia stata pronunciata per nessuna delle imputazioni attribuite al richiedente sentenza di condanna o di estinzione del reato per prescrizione o amnistia; </a:t>
            </a:r>
          </a:p>
          <a:p>
            <a:pPr marL="285750" indent="-285750" algn="just">
              <a:buFontTx/>
              <a:buChar char="-"/>
            </a:pPr>
            <a:r>
              <a:rPr lang="it-IT" sz="1400" dirty="0" smtClean="0">
                <a:latin typeface="Bookman Old Style" panose="02050604050505020204" pitchFamily="18" charset="0"/>
              </a:rPr>
              <a:t>Durata del processo; </a:t>
            </a:r>
          </a:p>
          <a:p>
            <a:pPr marL="285750" indent="-285750" algn="just">
              <a:buFontTx/>
              <a:buChar char="-"/>
            </a:pPr>
            <a:r>
              <a:rPr lang="it-IT" sz="1400" b="0" dirty="0" smtClean="0">
                <a:effectLst/>
                <a:latin typeface="Bookman Old Style" panose="02050604050505020204" pitchFamily="18" charset="0"/>
              </a:rPr>
              <a:t>Il grado di giudizio in cui è stata emessa la sentenza, specificando se a seguito di rinvio alla Corte di Cassazione; </a:t>
            </a:r>
          </a:p>
          <a:p>
            <a:pPr marL="285750" indent="-285750" algn="just">
              <a:buFontTx/>
              <a:buChar char="-"/>
            </a:pPr>
            <a:r>
              <a:rPr lang="it-IT" sz="1400" dirty="0" smtClean="0">
                <a:latin typeface="Bookman Old Style" panose="02050604050505020204" pitchFamily="18" charset="0"/>
              </a:rPr>
              <a:t>Attestazione dell’importo di cui si chiede il rimborso; </a:t>
            </a:r>
          </a:p>
          <a:p>
            <a:pPr marL="285750" indent="-285750" algn="just">
              <a:buFontTx/>
              <a:buChar char="-"/>
            </a:pPr>
            <a:r>
              <a:rPr lang="it-IT" sz="1400" b="0" dirty="0" smtClean="0">
                <a:effectLst/>
                <a:latin typeface="Bookman Old Style" panose="02050604050505020204" pitchFamily="18" charset="0"/>
              </a:rPr>
              <a:t>Attestazione che non si abbia beneficiato del gratuito patrocinio, o della condanna del querelante alla rifusione delle spese o del rimborso da parte del datore di lavoro; </a:t>
            </a:r>
          </a:p>
          <a:p>
            <a:pPr marL="285750" indent="-285750" algn="just">
              <a:buFontTx/>
              <a:buChar char="-"/>
            </a:pPr>
            <a:r>
              <a:rPr lang="it-IT" sz="1400" dirty="0" smtClean="0">
                <a:latin typeface="Bookman Old Style" panose="02050604050505020204" pitchFamily="18" charset="0"/>
              </a:rPr>
              <a:t>Indicazione del reddito imponibile ai fini dell’imposta personale sul reddito risultante dalla dichiarazione relativa all’anno precedente a quello del passaggio in giudicato; </a:t>
            </a:r>
          </a:p>
          <a:p>
            <a:pPr marL="285750" indent="-285750" algn="just">
              <a:buFontTx/>
              <a:buChar char="-"/>
            </a:pPr>
            <a:r>
              <a:rPr lang="it-IT" sz="1400" b="0" dirty="0" smtClean="0">
                <a:effectLst/>
                <a:latin typeface="Bookman Old Style" panose="02050604050505020204" pitchFamily="18" charset="0"/>
              </a:rPr>
              <a:t>coordinate del proprio conto corrente bancario; </a:t>
            </a:r>
          </a:p>
          <a:p>
            <a:pPr marL="285750" indent="-285750" algn="just">
              <a:buFontTx/>
              <a:buChar char="-"/>
            </a:pPr>
            <a:r>
              <a:rPr lang="it-IT" sz="1400" dirty="0" smtClean="0">
                <a:latin typeface="Bookman Old Style" panose="02050604050505020204" pitchFamily="18" charset="0"/>
              </a:rPr>
              <a:t>Indirizzo PEC o PEO.  </a:t>
            </a:r>
            <a:endParaRPr lang="it-IT" sz="1400" b="0" dirty="0">
              <a:effectLst/>
              <a:latin typeface="Bookman Old Style" panose="02050604050505020204" pitchFamily="18" charset="0"/>
            </a:endParaRPr>
          </a:p>
        </p:txBody>
      </p:sp>
    </p:spTree>
    <p:extLst>
      <p:ext uri="{BB962C8B-B14F-4D97-AF65-F5344CB8AC3E}">
        <p14:creationId xmlns:p14="http://schemas.microsoft.com/office/powerpoint/2010/main" val="3813534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856509" y="1130761"/>
            <a:ext cx="9033164" cy="221280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pPr marL="0" indent="0" algn="just">
              <a:buNone/>
            </a:pPr>
            <a:endParaRPr lang="it-IT" sz="2500" dirty="0">
              <a:solidFill>
                <a:schemeClr val="tx1"/>
              </a:solidFill>
              <a:latin typeface="Bookman Old Style" panose="02050604050505020204" pitchFamily="18" charset="0"/>
            </a:endParaRPr>
          </a:p>
          <a:p>
            <a:pPr marL="0" indent="0" algn="just">
              <a:buNone/>
            </a:pPr>
            <a:endParaRPr lang="it-IT" sz="2500" b="1" u="sng" dirty="0">
              <a:solidFill>
                <a:schemeClr val="tx1"/>
              </a:solidFill>
              <a:latin typeface="Bookman Old Style" panose="02050604050505020204" pitchFamily="18" charset="0"/>
            </a:endParaRPr>
          </a:p>
          <a:p>
            <a:pPr lvl="0" algn="just"/>
            <a:endParaRPr lang="it-IT" dirty="0"/>
          </a:p>
        </p:txBody>
      </p:sp>
      <p:sp>
        <p:nvSpPr>
          <p:cNvPr id="4" name="Rettangolo 3"/>
          <p:cNvSpPr/>
          <p:nvPr/>
        </p:nvSpPr>
        <p:spPr>
          <a:xfrm>
            <a:off x="2319405" y="69638"/>
            <a:ext cx="8014964" cy="483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CasellaDiTesto 4"/>
          <p:cNvSpPr txBox="1"/>
          <p:nvPr/>
        </p:nvSpPr>
        <p:spPr>
          <a:xfrm>
            <a:off x="2438399" y="84973"/>
            <a:ext cx="7123611" cy="400110"/>
          </a:xfrm>
          <a:prstGeom prst="rect">
            <a:avLst/>
          </a:prstGeom>
          <a:noFill/>
        </p:spPr>
        <p:txBody>
          <a:bodyPr wrap="square" rtlCol="0">
            <a:spAutoFit/>
          </a:bodyPr>
          <a:lstStyle/>
          <a:p>
            <a:pPr algn="ctr"/>
            <a:r>
              <a:rPr lang="it-IT" sz="2000" b="1" dirty="0" smtClean="0">
                <a:solidFill>
                  <a:schemeClr val="bg1"/>
                </a:solidFill>
                <a:latin typeface="Bookman Old Style" panose="02050604050505020204" pitchFamily="18" charset="0"/>
              </a:rPr>
              <a:t>ALLEGATI DELL’ISTANZA </a:t>
            </a:r>
            <a:endParaRPr lang="it-IT" sz="2000" b="1" dirty="0">
              <a:solidFill>
                <a:schemeClr val="bg1"/>
              </a:solidFill>
              <a:latin typeface="Bookman Old Style" panose="02050604050505020204" pitchFamily="18" charset="0"/>
            </a:endParaRPr>
          </a:p>
        </p:txBody>
      </p:sp>
      <p:sp>
        <p:nvSpPr>
          <p:cNvPr id="6" name="Freccia in giù 5"/>
          <p:cNvSpPr/>
          <p:nvPr/>
        </p:nvSpPr>
        <p:spPr>
          <a:xfrm>
            <a:off x="5562844" y="568550"/>
            <a:ext cx="553915" cy="546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CasellaDiTesto 1"/>
          <p:cNvSpPr txBox="1"/>
          <p:nvPr/>
        </p:nvSpPr>
        <p:spPr>
          <a:xfrm>
            <a:off x="2319404" y="1130761"/>
            <a:ext cx="8450195" cy="2246769"/>
          </a:xfrm>
          <a:prstGeom prst="rect">
            <a:avLst/>
          </a:prstGeom>
          <a:noFill/>
        </p:spPr>
        <p:txBody>
          <a:bodyPr wrap="square" rtlCol="0">
            <a:spAutoFit/>
          </a:bodyPr>
          <a:lstStyle/>
          <a:p>
            <a:pPr marL="285750" indent="-285750" algn="just">
              <a:buFontTx/>
              <a:buChar char="-"/>
            </a:pPr>
            <a:r>
              <a:rPr lang="it-IT" sz="1400" dirty="0" smtClean="0">
                <a:latin typeface="Bookman Old Style" panose="02050604050505020204" pitchFamily="18" charset="0"/>
              </a:rPr>
              <a:t>copia documento d’identità; </a:t>
            </a:r>
          </a:p>
          <a:p>
            <a:pPr marL="285750" indent="-285750" algn="just">
              <a:buFontTx/>
              <a:buChar char="-"/>
            </a:pPr>
            <a:r>
              <a:rPr lang="it-IT" sz="1400" b="0" dirty="0" smtClean="0">
                <a:effectLst/>
                <a:latin typeface="Bookman Old Style" panose="02050604050505020204" pitchFamily="18" charset="0"/>
              </a:rPr>
              <a:t> Documentazione attestante la rappresentanza legale, </a:t>
            </a:r>
          </a:p>
          <a:p>
            <a:pPr marL="285750" indent="-285750" algn="just">
              <a:buFontTx/>
              <a:buChar char="-"/>
            </a:pPr>
            <a:r>
              <a:rPr lang="it-IT" sz="1400" dirty="0" smtClean="0">
                <a:latin typeface="Bookman Old Style" panose="02050604050505020204" pitchFamily="18" charset="0"/>
              </a:rPr>
              <a:t>Copia conforme della sentenza con certificato passaggio in giudicato; </a:t>
            </a:r>
          </a:p>
          <a:p>
            <a:pPr marL="285750" indent="-285750" algn="just">
              <a:buFontTx/>
              <a:buChar char="-"/>
            </a:pPr>
            <a:r>
              <a:rPr lang="it-IT" sz="1400" b="1" u="sng" dirty="0" smtClean="0">
                <a:effectLst/>
                <a:latin typeface="Bookman Old Style" panose="02050604050505020204" pitchFamily="18" charset="0"/>
              </a:rPr>
              <a:t>Copia conforme dell’atto con il quale è stata esercitata l’azione penale nel procedimento concluso con la sentenza di assoluzione; </a:t>
            </a:r>
          </a:p>
          <a:p>
            <a:pPr algn="just"/>
            <a:r>
              <a:rPr lang="it-IT" sz="1400" dirty="0" smtClean="0">
                <a:latin typeface="Bookman Old Style" panose="02050604050505020204" pitchFamily="18" charset="0"/>
              </a:rPr>
              <a:t>- </a:t>
            </a:r>
            <a:r>
              <a:rPr lang="it-IT" sz="1400" b="1" u="sng" dirty="0" smtClean="0">
                <a:latin typeface="Bookman Old Style" panose="02050604050505020204" pitchFamily="18" charset="0"/>
              </a:rPr>
              <a:t>Documentazione comprovante la nomina del legale a cui sono riferite le fatture; </a:t>
            </a:r>
          </a:p>
          <a:p>
            <a:pPr algn="just"/>
            <a:r>
              <a:rPr lang="it-IT" sz="1400" b="0" dirty="0" smtClean="0">
                <a:effectLst/>
                <a:latin typeface="Bookman Old Style" panose="02050604050505020204" pitchFamily="18" charset="0"/>
              </a:rPr>
              <a:t>- Fatture emesse dal legale, con causale e quietanza di pagamento; </a:t>
            </a:r>
          </a:p>
          <a:p>
            <a:pPr algn="just"/>
            <a:r>
              <a:rPr lang="it-IT" sz="1400" dirty="0" smtClean="0">
                <a:latin typeface="Bookman Old Style" panose="02050604050505020204" pitchFamily="18" charset="0"/>
              </a:rPr>
              <a:t>- Parere di congruità COA; </a:t>
            </a:r>
          </a:p>
          <a:p>
            <a:pPr marL="285750" indent="-285750" algn="just">
              <a:buFontTx/>
              <a:buChar char="-"/>
            </a:pPr>
            <a:r>
              <a:rPr lang="it-IT" sz="1400" b="0" dirty="0" smtClean="0">
                <a:effectLst/>
                <a:latin typeface="Bookman Old Style" panose="02050604050505020204" pitchFamily="18" charset="0"/>
              </a:rPr>
              <a:t>Documentazione comprovante avvenuto pagamento; </a:t>
            </a:r>
            <a:endParaRPr lang="it-IT" sz="1400" dirty="0">
              <a:latin typeface="Bookman Old Style" panose="02050604050505020204" pitchFamily="18" charset="0"/>
            </a:endParaRPr>
          </a:p>
          <a:p>
            <a:pPr marL="285750" indent="-285750" algn="just">
              <a:buFontTx/>
              <a:buChar char="-"/>
            </a:pPr>
            <a:r>
              <a:rPr lang="it-IT" sz="1400" dirty="0" smtClean="0">
                <a:latin typeface="Bookman Old Style" panose="02050604050505020204" pitchFamily="18" charset="0"/>
              </a:rPr>
              <a:t>Documentazione del reddito </a:t>
            </a:r>
            <a:endParaRPr lang="it-IT" sz="1400" b="0" dirty="0" smtClean="0">
              <a:effectLst/>
              <a:latin typeface="Bookman Old Style" panose="02050604050505020204" pitchFamily="18" charset="0"/>
            </a:endParaRPr>
          </a:p>
        </p:txBody>
      </p:sp>
      <p:sp>
        <p:nvSpPr>
          <p:cNvPr id="7" name="CasellaDiTesto 6"/>
          <p:cNvSpPr txBox="1"/>
          <p:nvPr/>
        </p:nvSpPr>
        <p:spPr>
          <a:xfrm>
            <a:off x="1242269" y="3577498"/>
            <a:ext cx="10169236" cy="203132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txBody>
          <a:bodyPr wrap="square" rtlCol="0">
            <a:spAutoFit/>
          </a:bodyPr>
          <a:lstStyle/>
          <a:p>
            <a:pPr algn="ctr"/>
            <a:r>
              <a:rPr lang="it-IT" b="1" dirty="0" smtClean="0">
                <a:solidFill>
                  <a:schemeClr val="bg1"/>
                </a:solidFill>
                <a:latin typeface="Bookman Old Style" panose="02050604050505020204" pitchFamily="18" charset="0"/>
              </a:rPr>
              <a:t>ESAURITA L’ATTIVITA’ DI VERIFICA CON DECRETO DEL CAPO DIPARTIMENTO PER GLI AFFARI DI GIUSTIZIA, IL MINISTERO APPROVA L’ELENCO DELLE ISTANZE CHE POSSONO ESSERE ACCOLTE, CON INDICAZIONE PER OGNUNA DELL’IMPORTO RIMBORSABILE, NE DISPONE LA PUBBLICAZIONE SULLA MEDESIMA PIATTAFORMA SULLA QUALE E’ STATA PRESENTATA L’ISTANZA E, DECORSI 15 GIORNI, ORDINA L’EMISSIONE DEL CONSEGIENTE MANDATO DI PAGAMENTO </a:t>
            </a:r>
            <a:endParaRPr lang="it-IT" b="1" dirty="0">
              <a:solidFill>
                <a:schemeClr val="bg1"/>
              </a:solidFill>
              <a:latin typeface="Bookman Old Style" panose="02050604050505020204" pitchFamily="18" charset="0"/>
            </a:endParaRPr>
          </a:p>
        </p:txBody>
      </p:sp>
      <p:sp>
        <p:nvSpPr>
          <p:cNvPr id="10" name="CasellaDiTesto 9"/>
          <p:cNvSpPr txBox="1"/>
          <p:nvPr/>
        </p:nvSpPr>
        <p:spPr>
          <a:xfrm>
            <a:off x="886668" y="5815048"/>
            <a:ext cx="10880437" cy="64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txBody>
          <a:bodyPr wrap="square" rtlCol="0">
            <a:spAutoFit/>
          </a:bodyPr>
          <a:lstStyle/>
          <a:p>
            <a:pPr algn="ctr"/>
            <a:r>
              <a:rPr lang="it-IT" b="1">
                <a:solidFill>
                  <a:schemeClr val="bg1"/>
                </a:solidFill>
                <a:latin typeface="Bookman Old Style" panose="02050604050505020204" pitchFamily="18" charset="0"/>
              </a:rPr>
              <a:t>LE ISTANZE ESCLUSE O PERCHE’ NON VALIDAMENTE PRESENTATE O PERCHE’ FONDI ESAURITI, NON POTRANNO ESSERE RIPRESENTATE </a:t>
            </a:r>
            <a:endParaRPr lang="it-IT"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2919908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07788" y="1647217"/>
            <a:ext cx="9883302" cy="477303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noAutofit/>
          </a:bodyPr>
          <a:lstStyle/>
          <a:p>
            <a:pPr marL="0" indent="0" algn="just">
              <a:buNone/>
            </a:pPr>
            <a:r>
              <a:rPr lang="it-IT" sz="1600" i="1" dirty="0">
                <a:solidFill>
                  <a:schemeClr val="tx1"/>
                </a:solidFill>
                <a:latin typeface="Bookman Old Style" panose="02050604050505020204" pitchFamily="18" charset="0"/>
              </a:rPr>
              <a:t>1. L’avvocato deve informare chiaramente la parte assistita, all’atto dell’assunzione dell’incarico, delle caratteristiche e dell’importanza di quest’ultimo e delle attività da espletare, precisando le iniziative e le ipotesi di soluzione.</a:t>
            </a:r>
          </a:p>
          <a:p>
            <a:pPr marL="0" indent="0" algn="just">
              <a:buNone/>
            </a:pPr>
            <a:r>
              <a:rPr lang="it-IT" sz="1600" b="1" i="1" u="sng" dirty="0">
                <a:solidFill>
                  <a:schemeClr val="tx1"/>
                </a:solidFill>
                <a:latin typeface="Bookman Old Style" panose="02050604050505020204" pitchFamily="18" charset="0"/>
              </a:rPr>
              <a:t>2. L’avvocato deve informare il cliente e la parte assistita sulla prevedibile durata del processo e sugli oneri ipotizzabili; deve inoltre, se richiesto, comunicare in forma scritta, a colui che conferisce l’incarico professionale, il prevedibile costo della prestazione.</a:t>
            </a:r>
          </a:p>
          <a:p>
            <a:pPr marL="0" indent="0" algn="just">
              <a:buNone/>
            </a:pPr>
            <a:r>
              <a:rPr lang="it-IT" sz="1600" i="1" dirty="0">
                <a:solidFill>
                  <a:schemeClr val="tx1"/>
                </a:solidFill>
                <a:latin typeface="Bookman Old Style" panose="02050604050505020204" pitchFamily="18" charset="0"/>
              </a:rPr>
              <a:t>3. L’avvocato, all’atto del conferimento dell’incarico, deve informare chiaramente la parte assistita della possibilità di avvalersi del procedimento di negoziazione assistita e, per iscritto, della possibilità di avvalersi del procedimento di mediazione; deve altresì informarla dei percorsi alternativi al contenzioso giudiziario, pure previsti dalla legge</a:t>
            </a:r>
            <a:r>
              <a:rPr lang="it-IT" sz="1600" i="1" dirty="0" smtClean="0">
                <a:solidFill>
                  <a:schemeClr val="tx1"/>
                </a:solidFill>
                <a:latin typeface="Bookman Old Style" panose="02050604050505020204" pitchFamily="18" charset="0"/>
              </a:rPr>
              <a:t>.</a:t>
            </a:r>
            <a:endParaRPr lang="it-IT" sz="1600" i="1" dirty="0">
              <a:solidFill>
                <a:schemeClr val="tx1"/>
              </a:solidFill>
              <a:latin typeface="Bookman Old Style" panose="02050604050505020204" pitchFamily="18" charset="0"/>
            </a:endParaRPr>
          </a:p>
          <a:p>
            <a:pPr marL="0" indent="0" algn="just">
              <a:buNone/>
            </a:pPr>
            <a:r>
              <a:rPr lang="it-IT" sz="1600" i="1" dirty="0">
                <a:solidFill>
                  <a:schemeClr val="tx1"/>
                </a:solidFill>
                <a:latin typeface="Bookman Old Style" panose="02050604050505020204" pitchFamily="18" charset="0"/>
              </a:rPr>
              <a:t>4. L’avvocato, ove ne ricorrano le condizioni, all’atto del conferimento dell’incarico, deve informare la parte assistita della possibilità di avvalersi del patrocinio a spese dello Stato</a:t>
            </a:r>
            <a:r>
              <a:rPr lang="it-IT" sz="1600" i="1" dirty="0" smtClean="0">
                <a:solidFill>
                  <a:schemeClr val="tx1"/>
                </a:solidFill>
                <a:latin typeface="Bookman Old Style" panose="02050604050505020204" pitchFamily="18" charset="0"/>
              </a:rPr>
              <a:t>.</a:t>
            </a:r>
          </a:p>
          <a:p>
            <a:pPr marL="0" indent="0" algn="just">
              <a:buNone/>
            </a:pPr>
            <a:r>
              <a:rPr lang="it-IT" sz="1600" i="1" dirty="0" smtClean="0">
                <a:solidFill>
                  <a:schemeClr val="tx1"/>
                </a:solidFill>
                <a:latin typeface="Bookman Old Style" panose="02050604050505020204" pitchFamily="18" charset="0"/>
              </a:rPr>
              <a:t>(…)</a:t>
            </a:r>
          </a:p>
          <a:p>
            <a:pPr marL="0" indent="0" algn="just">
              <a:buNone/>
            </a:pPr>
            <a:r>
              <a:rPr lang="it-IT" sz="1600" i="1" dirty="0" smtClean="0">
                <a:solidFill>
                  <a:schemeClr val="tx1"/>
                </a:solidFill>
                <a:latin typeface="Bookman Old Style" panose="02050604050505020204" pitchFamily="18" charset="0"/>
              </a:rPr>
              <a:t>9. La violazione dei doveri di cui ai commi da 1 a 5 comporta l’applicazione della sanzione disciplinare dell’avvertimento. La violazione dei doveri di cui ai commi 6, 7 e 8 comporta l’applicazione della sanzione disciplinare della censura.</a:t>
            </a:r>
            <a:endParaRPr lang="it-IT" sz="1600" i="1" dirty="0">
              <a:solidFill>
                <a:schemeClr val="tx1"/>
              </a:solidFill>
              <a:latin typeface="Bookman Old Style" panose="02050604050505020204" pitchFamily="18" charset="0"/>
            </a:endParaRPr>
          </a:p>
        </p:txBody>
      </p:sp>
      <p:sp>
        <p:nvSpPr>
          <p:cNvPr id="4" name="CasellaDiTesto 3"/>
          <p:cNvSpPr txBox="1"/>
          <p:nvPr/>
        </p:nvSpPr>
        <p:spPr>
          <a:xfrm>
            <a:off x="1595336" y="544749"/>
            <a:ext cx="10068128" cy="64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txBody>
          <a:bodyPr wrap="square" rtlCol="0">
            <a:spAutoFit/>
          </a:bodyPr>
          <a:lstStyle/>
          <a:p>
            <a:pPr algn="just"/>
            <a:r>
              <a:rPr lang="it-IT" b="1" dirty="0" smtClean="0">
                <a:solidFill>
                  <a:schemeClr val="bg1"/>
                </a:solidFill>
                <a:latin typeface="Bookman Old Style" panose="02050604050505020204" pitchFamily="18" charset="0"/>
              </a:rPr>
              <a:t>IMPLICAZIONI DI CARATTERE DEONTOLOGICO: OBBLIGHI DI CUI ALL’ART. 27 CODICE DEONTOLOGICO </a:t>
            </a:r>
          </a:p>
        </p:txBody>
      </p:sp>
    </p:spTree>
    <p:extLst>
      <p:ext uri="{BB962C8B-B14F-4D97-AF65-F5344CB8AC3E}">
        <p14:creationId xmlns:p14="http://schemas.microsoft.com/office/powerpoint/2010/main" val="2482658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974715" y="184825"/>
            <a:ext cx="9027268"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pPr algn="ctr"/>
            <a:r>
              <a:rPr lang="it-IT" b="1" dirty="0" smtClean="0">
                <a:latin typeface="Bookman Old Style" panose="02050604050505020204" pitchFamily="18" charset="0"/>
              </a:rPr>
              <a:t>IMPLICAZIONI SU COMMISURAZIONE PARCELLA RISPETTO A DM N. 55/2014</a:t>
            </a:r>
            <a:endParaRPr lang="it-IT" b="1" dirty="0">
              <a:latin typeface="Bookman Old Style" panose="02050604050505020204" pitchFamily="18" charset="0"/>
            </a:endParaRPr>
          </a:p>
        </p:txBody>
      </p:sp>
      <p:pic>
        <p:nvPicPr>
          <p:cNvPr id="5" name="Immagine 4"/>
          <p:cNvPicPr>
            <a:picLocks noChangeAspect="1"/>
          </p:cNvPicPr>
          <p:nvPr/>
        </p:nvPicPr>
        <p:blipFill>
          <a:blip r:embed="rId2"/>
          <a:stretch>
            <a:fillRect/>
          </a:stretch>
        </p:blipFill>
        <p:spPr>
          <a:xfrm>
            <a:off x="1974715" y="1013828"/>
            <a:ext cx="5815392" cy="4902742"/>
          </a:xfrm>
          <a:prstGeom prst="rect">
            <a:avLst/>
          </a:prstGeom>
        </p:spPr>
      </p:pic>
      <p:sp>
        <p:nvSpPr>
          <p:cNvPr id="6" name="Uguale 5"/>
          <p:cNvSpPr/>
          <p:nvPr/>
        </p:nvSpPr>
        <p:spPr>
          <a:xfrm>
            <a:off x="564205" y="6235429"/>
            <a:ext cx="739302" cy="51556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7" name="CasellaDiTesto 6"/>
          <p:cNvSpPr txBox="1"/>
          <p:nvPr/>
        </p:nvSpPr>
        <p:spPr>
          <a:xfrm>
            <a:off x="1566153" y="6099243"/>
            <a:ext cx="8871626"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r>
              <a:rPr lang="it-IT" b="1" dirty="0" smtClean="0">
                <a:latin typeface="Bookman Old Style" panose="02050604050505020204" pitchFamily="18" charset="0"/>
              </a:rPr>
              <a:t>SIMULAZIONE ONORARI DA INDAGINI PRELIMINARI A CASSAZIONE (CON CAUTELARE REALE): EURO </a:t>
            </a:r>
            <a:r>
              <a:rPr lang="it-IT" b="1" u="sng" dirty="0" smtClean="0">
                <a:latin typeface="Bookman Old Style" panose="02050604050505020204" pitchFamily="18" charset="0"/>
              </a:rPr>
              <a:t>24.300</a:t>
            </a:r>
            <a:endParaRPr lang="it-IT" b="1" u="sng" dirty="0">
              <a:latin typeface="Bookman Old Style" panose="02050604050505020204" pitchFamily="18" charset="0"/>
            </a:endParaRPr>
          </a:p>
        </p:txBody>
      </p:sp>
      <p:sp>
        <p:nvSpPr>
          <p:cNvPr id="8" name="CasellaDiTesto 7"/>
          <p:cNvSpPr txBox="1"/>
          <p:nvPr/>
        </p:nvSpPr>
        <p:spPr>
          <a:xfrm>
            <a:off x="8210145" y="2677418"/>
            <a:ext cx="3858498" cy="156966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txBody>
          <a:bodyPr wrap="square" rtlCol="0">
            <a:spAutoFit/>
          </a:bodyPr>
          <a:lstStyle/>
          <a:p>
            <a:pPr algn="ctr"/>
            <a:r>
              <a:rPr lang="it-IT" sz="2400" b="1" dirty="0" smtClean="0">
                <a:solidFill>
                  <a:schemeClr val="bg1"/>
                </a:solidFill>
                <a:latin typeface="Bookman Old Style" panose="02050604050505020204" pitchFamily="18" charset="0"/>
              </a:rPr>
              <a:t>…OBBLIGO DI PREVENTIVO DI CUI ALLA LEGGE N. 124 DEL 2017 </a:t>
            </a:r>
            <a:endParaRPr lang="it-IT" sz="2400" b="1" dirty="0">
              <a:solidFill>
                <a:schemeClr val="bg1"/>
              </a:solidFill>
              <a:latin typeface="Bookman Old Style" panose="02050604050505020204" pitchFamily="18" charset="0"/>
            </a:endParaRPr>
          </a:p>
        </p:txBody>
      </p:sp>
      <p:sp>
        <p:nvSpPr>
          <p:cNvPr id="9" name="Freccia in giù 8"/>
          <p:cNvSpPr/>
          <p:nvPr/>
        </p:nvSpPr>
        <p:spPr>
          <a:xfrm>
            <a:off x="9815209" y="1186774"/>
            <a:ext cx="787940" cy="13326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19369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995853" y="307745"/>
            <a:ext cx="9680331" cy="751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CasellaDiTesto 6"/>
          <p:cNvSpPr txBox="1"/>
          <p:nvPr/>
        </p:nvSpPr>
        <p:spPr>
          <a:xfrm>
            <a:off x="1570617" y="494615"/>
            <a:ext cx="9346224" cy="369332"/>
          </a:xfrm>
          <a:prstGeom prst="rect">
            <a:avLst/>
          </a:prstGeom>
          <a:noFill/>
        </p:spPr>
        <p:txBody>
          <a:bodyPr wrap="square" rtlCol="0">
            <a:spAutoFit/>
          </a:bodyPr>
          <a:lstStyle/>
          <a:p>
            <a:pPr algn="ctr"/>
            <a:r>
              <a:rPr lang="it-IT" b="1" u="sng" dirty="0">
                <a:solidFill>
                  <a:schemeClr val="bg1"/>
                </a:solidFill>
                <a:latin typeface="Bookman Old Style" panose="02050604050505020204" pitchFamily="18" charset="0"/>
              </a:rPr>
              <a:t> </a:t>
            </a:r>
            <a:r>
              <a:rPr lang="it-IT" b="1" u="sng" dirty="0" smtClean="0">
                <a:solidFill>
                  <a:schemeClr val="bg1"/>
                </a:solidFill>
                <a:latin typeface="Bookman Old Style" panose="02050604050505020204" pitchFamily="18" charset="0"/>
              </a:rPr>
              <a:t>LEGGE DI BILANCIO 2021 – LEGGE N. 178 DEL 30 DICEMBRE 2020 </a:t>
            </a:r>
            <a:endParaRPr lang="it-IT" b="1" u="sng" dirty="0">
              <a:solidFill>
                <a:schemeClr val="bg1"/>
              </a:solidFill>
              <a:latin typeface="Bookman Old Style" panose="02050604050505020204" pitchFamily="18" charset="0"/>
            </a:endParaRPr>
          </a:p>
        </p:txBody>
      </p:sp>
      <p:sp>
        <p:nvSpPr>
          <p:cNvPr id="12" name="Rettangolo 11"/>
          <p:cNvSpPr/>
          <p:nvPr/>
        </p:nvSpPr>
        <p:spPr>
          <a:xfrm>
            <a:off x="8543109" y="1137748"/>
            <a:ext cx="2690948" cy="2247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CasellaDiTesto 13"/>
          <p:cNvSpPr txBox="1"/>
          <p:nvPr/>
        </p:nvSpPr>
        <p:spPr>
          <a:xfrm>
            <a:off x="8694936" y="1245837"/>
            <a:ext cx="2387295" cy="1938992"/>
          </a:xfrm>
          <a:prstGeom prst="rect">
            <a:avLst/>
          </a:prstGeom>
          <a:noFill/>
        </p:spPr>
        <p:txBody>
          <a:bodyPr wrap="square" rtlCol="0">
            <a:spAutoFit/>
          </a:bodyPr>
          <a:lstStyle/>
          <a:p>
            <a:pPr lvl="0" algn="ctr" defTabSz="457200">
              <a:spcBef>
                <a:spcPts val="1000"/>
              </a:spcBef>
              <a:buClr>
                <a:srgbClr val="A53010"/>
              </a:buClr>
            </a:pPr>
            <a:r>
              <a:rPr lang="it-IT" sz="1200" b="1" u="sng" dirty="0" smtClean="0">
                <a:solidFill>
                  <a:schemeClr val="bg1"/>
                </a:solidFill>
                <a:latin typeface="Bookman Old Style" panose="02050604050505020204" pitchFamily="18" charset="0"/>
              </a:rPr>
              <a:t>PRINCIPIO CHE L’IMPUTATO ASSOLTO POSSA VENIR RIMBORSATO, ALMENO IN PARTE E CON DETERMINATE CAUTELE, PER LE SPESE SOSTENUTE PER FAR VALERE LA PROPRIA NON COLPEVOLEZZA</a:t>
            </a:r>
            <a:endParaRPr lang="it-IT" sz="1200" b="1" u="sng" dirty="0">
              <a:solidFill>
                <a:schemeClr val="bg1"/>
              </a:solidFill>
              <a:latin typeface="Bookman Old Style" panose="02050604050505020204" pitchFamily="18" charset="0"/>
            </a:endParaRPr>
          </a:p>
        </p:txBody>
      </p:sp>
      <p:cxnSp>
        <p:nvCxnSpPr>
          <p:cNvPr id="17" name="Connettore 2 16"/>
          <p:cNvCxnSpPr/>
          <p:nvPr/>
        </p:nvCxnSpPr>
        <p:spPr>
          <a:xfrm flipH="1">
            <a:off x="3382868" y="1660788"/>
            <a:ext cx="1415717" cy="1041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CasellaDiTesto 19"/>
          <p:cNvSpPr txBox="1"/>
          <p:nvPr/>
        </p:nvSpPr>
        <p:spPr>
          <a:xfrm>
            <a:off x="4848775" y="1183298"/>
            <a:ext cx="2327952" cy="8309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pPr algn="ctr"/>
            <a:r>
              <a:rPr lang="it-IT" sz="1600" b="1" u="sng" dirty="0" smtClean="0">
                <a:latin typeface="Bookman Old Style" panose="02050604050505020204" pitchFamily="18" charset="0"/>
              </a:rPr>
              <a:t>COMMI DAL N. 1015 AL N. 1022 DELL’ARTICOLO 1</a:t>
            </a:r>
            <a:endParaRPr lang="it-IT" sz="1600" i="1" dirty="0">
              <a:latin typeface="Bookman Old Style" panose="02050604050505020204" pitchFamily="18" charset="0"/>
            </a:endParaRPr>
          </a:p>
        </p:txBody>
      </p:sp>
      <p:cxnSp>
        <p:nvCxnSpPr>
          <p:cNvPr id="4" name="Connettore 2 3"/>
          <p:cNvCxnSpPr/>
          <p:nvPr/>
        </p:nvCxnSpPr>
        <p:spPr>
          <a:xfrm>
            <a:off x="7254812" y="1598796"/>
            <a:ext cx="11913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Ovale 17"/>
          <p:cNvSpPr/>
          <p:nvPr/>
        </p:nvSpPr>
        <p:spPr>
          <a:xfrm>
            <a:off x="4717635" y="2473189"/>
            <a:ext cx="2189285" cy="1889805"/>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CasellaDiTesto 5"/>
          <p:cNvSpPr txBox="1"/>
          <p:nvPr/>
        </p:nvSpPr>
        <p:spPr>
          <a:xfrm>
            <a:off x="4809650" y="2655850"/>
            <a:ext cx="2086205" cy="1354217"/>
          </a:xfrm>
          <a:prstGeom prst="rect">
            <a:avLst/>
          </a:prstGeom>
          <a:noFill/>
        </p:spPr>
        <p:txBody>
          <a:bodyPr wrap="square" rtlCol="0">
            <a:spAutoFit/>
          </a:bodyPr>
          <a:lstStyle/>
          <a:p>
            <a:pPr algn="ctr"/>
            <a:endParaRPr lang="it-IT" dirty="0"/>
          </a:p>
          <a:p>
            <a:pPr algn="ctr"/>
            <a:r>
              <a:rPr lang="it-IT" sz="1600" b="1" u="sng" dirty="0" smtClean="0">
                <a:latin typeface="Bookman Old Style" panose="02050604050505020204" pitchFamily="18" charset="0"/>
              </a:rPr>
              <a:t>DECRETO ATTUATIVO </a:t>
            </a:r>
          </a:p>
          <a:p>
            <a:pPr algn="ctr"/>
            <a:r>
              <a:rPr lang="it-IT" sz="1600" b="1" u="sng" dirty="0" smtClean="0">
                <a:latin typeface="Bookman Old Style" panose="02050604050505020204" pitchFamily="18" charset="0"/>
              </a:rPr>
              <a:t>20 DICEMBRE 2021</a:t>
            </a:r>
            <a:endParaRPr lang="it-IT" sz="1600" b="1" u="sng" dirty="0">
              <a:latin typeface="Bookman Old Style" panose="02050604050505020204" pitchFamily="18" charset="0"/>
            </a:endParaRPr>
          </a:p>
        </p:txBody>
      </p:sp>
      <p:pic>
        <p:nvPicPr>
          <p:cNvPr id="10" name="Immagine 9"/>
          <p:cNvPicPr>
            <a:picLocks noChangeAspect="1"/>
          </p:cNvPicPr>
          <p:nvPr/>
        </p:nvPicPr>
        <p:blipFill>
          <a:blip r:embed="rId2"/>
          <a:stretch>
            <a:fillRect/>
          </a:stretch>
        </p:blipFill>
        <p:spPr>
          <a:xfrm>
            <a:off x="374704" y="2181475"/>
            <a:ext cx="3242298" cy="2795700"/>
          </a:xfrm>
          <a:prstGeom prst="rect">
            <a:avLst/>
          </a:prstGeom>
        </p:spPr>
      </p:pic>
      <p:sp>
        <p:nvSpPr>
          <p:cNvPr id="11" name="CasellaDiTesto 10"/>
          <p:cNvSpPr txBox="1"/>
          <p:nvPr/>
        </p:nvSpPr>
        <p:spPr>
          <a:xfrm>
            <a:off x="637240" y="2702162"/>
            <a:ext cx="2667450" cy="1754326"/>
          </a:xfrm>
          <a:prstGeom prst="rect">
            <a:avLst/>
          </a:prstGeom>
          <a:noFill/>
        </p:spPr>
        <p:txBody>
          <a:bodyPr wrap="square" rtlCol="0">
            <a:spAutoFit/>
          </a:bodyPr>
          <a:lstStyle/>
          <a:p>
            <a:pPr algn="ctr"/>
            <a:r>
              <a:rPr lang="it-IT" b="1" u="sng" dirty="0" smtClean="0">
                <a:latin typeface="Bookman Old Style" panose="02050604050505020204" pitchFamily="18" charset="0"/>
              </a:rPr>
              <a:t>L’articolato </a:t>
            </a:r>
          </a:p>
          <a:p>
            <a:pPr algn="ctr"/>
            <a:r>
              <a:rPr lang="it-IT" b="1" u="sng" dirty="0">
                <a:latin typeface="Bookman Old Style" panose="02050604050505020204" pitchFamily="18" charset="0"/>
              </a:rPr>
              <a:t>p</a:t>
            </a:r>
            <a:r>
              <a:rPr lang="it-IT" b="1" u="sng" dirty="0" smtClean="0">
                <a:latin typeface="Bookman Old Style" panose="02050604050505020204" pitchFamily="18" charset="0"/>
              </a:rPr>
              <a:t>resupponeva l’emanazione di un Decreto Ministeriale che ne delimitasse i contorni </a:t>
            </a:r>
            <a:endParaRPr lang="it-IT" b="1" u="sng" dirty="0">
              <a:latin typeface="Bookman Old Style" panose="02050604050505020204" pitchFamily="18" charset="0"/>
            </a:endParaRPr>
          </a:p>
        </p:txBody>
      </p:sp>
      <p:sp>
        <p:nvSpPr>
          <p:cNvPr id="15" name="Freccia in giù 14"/>
          <p:cNvSpPr/>
          <p:nvPr/>
        </p:nvSpPr>
        <p:spPr>
          <a:xfrm rot="16200000">
            <a:off x="3847566" y="3080637"/>
            <a:ext cx="731520" cy="7402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23" name="Connettore 2 22"/>
          <p:cNvCxnSpPr/>
          <p:nvPr/>
        </p:nvCxnSpPr>
        <p:spPr>
          <a:xfrm>
            <a:off x="7006039" y="3509216"/>
            <a:ext cx="1688897" cy="693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CasellaDiTesto 25"/>
          <p:cNvSpPr txBox="1"/>
          <p:nvPr/>
        </p:nvSpPr>
        <p:spPr>
          <a:xfrm>
            <a:off x="8782022" y="3732680"/>
            <a:ext cx="2452035" cy="1200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38100">
            <a:solidFill>
              <a:schemeClr val="tx1"/>
            </a:solidFill>
          </a:ln>
        </p:spPr>
        <p:txBody>
          <a:bodyPr wrap="square" rtlCol="0">
            <a:spAutoFit/>
          </a:bodyPr>
          <a:lstStyle/>
          <a:p>
            <a:pPr algn="ctr"/>
            <a:r>
              <a:rPr lang="it-IT" b="1" dirty="0" smtClean="0">
                <a:latin typeface="Bookman Old Style" panose="02050604050505020204" pitchFamily="18" charset="0"/>
              </a:rPr>
              <a:t>Pubblicato in Gazzetta ufficiale n. 15 del 20 gennaio 2022</a:t>
            </a:r>
            <a:endParaRPr lang="it-IT" b="1" dirty="0">
              <a:latin typeface="Bookman Old Style" panose="02050604050505020204" pitchFamily="18" charset="0"/>
            </a:endParaRPr>
          </a:p>
        </p:txBody>
      </p:sp>
      <p:sp>
        <p:nvSpPr>
          <p:cNvPr id="27" name="Freccia circolare a destra 26"/>
          <p:cNvSpPr/>
          <p:nvPr/>
        </p:nvSpPr>
        <p:spPr>
          <a:xfrm>
            <a:off x="648681" y="5011325"/>
            <a:ext cx="888275" cy="111469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8" name="CasellaDiTesto 27"/>
          <p:cNvSpPr txBox="1"/>
          <p:nvPr/>
        </p:nvSpPr>
        <p:spPr>
          <a:xfrm>
            <a:off x="1687129" y="5497862"/>
            <a:ext cx="5052394" cy="120032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txBody>
          <a:bodyPr wrap="square" rtlCol="0">
            <a:spAutoFit/>
          </a:bodyPr>
          <a:lstStyle/>
          <a:p>
            <a:pPr algn="ctr"/>
            <a:r>
              <a:rPr lang="it-IT" dirty="0" smtClean="0">
                <a:solidFill>
                  <a:schemeClr val="bg1"/>
                </a:solidFill>
                <a:latin typeface="Bookman Old Style" panose="02050604050505020204" pitchFamily="18" charset="0"/>
              </a:rPr>
              <a:t>Istituzione di un Fondo, nello stato di previsione del Ministero della Giustizia, con una dotazione annua di </a:t>
            </a:r>
            <a:r>
              <a:rPr lang="it-IT" b="1" u="sng" dirty="0" smtClean="0">
                <a:solidFill>
                  <a:schemeClr val="bg1"/>
                </a:solidFill>
                <a:latin typeface="Bookman Old Style" panose="02050604050505020204" pitchFamily="18" charset="0"/>
              </a:rPr>
              <a:t>8 milioni </a:t>
            </a:r>
            <a:r>
              <a:rPr lang="it-IT" dirty="0" smtClean="0">
                <a:solidFill>
                  <a:schemeClr val="bg1"/>
                </a:solidFill>
                <a:latin typeface="Bookman Old Style" panose="02050604050505020204" pitchFamily="18" charset="0"/>
              </a:rPr>
              <a:t>di Euro a decorrere dal 2021</a:t>
            </a:r>
            <a:endParaRPr lang="it-IT" dirty="0">
              <a:solidFill>
                <a:schemeClr val="bg1"/>
              </a:solidFill>
              <a:latin typeface="Bookman Old Style" panose="02050604050505020204" pitchFamily="18" charset="0"/>
            </a:endParaRPr>
          </a:p>
        </p:txBody>
      </p:sp>
      <p:sp>
        <p:nvSpPr>
          <p:cNvPr id="31" name="CasellaDiTesto 30"/>
          <p:cNvSpPr txBox="1"/>
          <p:nvPr/>
        </p:nvSpPr>
        <p:spPr>
          <a:xfrm>
            <a:off x="7006039" y="5330254"/>
            <a:ext cx="4993372" cy="76944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txBody>
          <a:bodyPr wrap="square" rtlCol="0">
            <a:spAutoFit/>
          </a:bodyPr>
          <a:lstStyle/>
          <a:p>
            <a:pPr algn="ctr"/>
            <a:r>
              <a:rPr lang="it-IT" sz="1100" b="1" i="1" dirty="0" smtClean="0">
                <a:solidFill>
                  <a:schemeClr val="bg1"/>
                </a:solidFill>
                <a:latin typeface="Bookman Old Style" panose="02050604050505020204" pitchFamily="18" charset="0"/>
              </a:rPr>
              <a:t>«Definizione dei criteri e delle modalità di erogazione dei rimborsi di cui all’art. 1, comma 1015 della legge n. 178/2020 e delle ulteriori disposizioni necessarie ai fini del contenimento della spesa nei limiti di cui all’articolo 1, comma 1020»</a:t>
            </a:r>
            <a:endParaRPr lang="it-IT" sz="1100" b="1" i="1" dirty="0">
              <a:solidFill>
                <a:schemeClr val="bg1"/>
              </a:solidFill>
              <a:latin typeface="Bookman Old Style" panose="02050604050505020204" pitchFamily="18" charset="0"/>
            </a:endParaRPr>
          </a:p>
        </p:txBody>
      </p:sp>
      <p:cxnSp>
        <p:nvCxnSpPr>
          <p:cNvPr id="33" name="Connettore 2 32"/>
          <p:cNvCxnSpPr/>
          <p:nvPr/>
        </p:nvCxnSpPr>
        <p:spPr>
          <a:xfrm>
            <a:off x="6437745" y="4326876"/>
            <a:ext cx="738982" cy="827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753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412154" y="5216013"/>
            <a:ext cx="8915400" cy="845574"/>
          </a:xfrm>
        </p:spPr>
        <p:txBody>
          <a:bodyPr>
            <a:normAutofit/>
          </a:bodyPr>
          <a:lstStyle/>
          <a:p>
            <a:pPr marL="0" indent="0" algn="ctr">
              <a:buNone/>
            </a:pPr>
            <a:r>
              <a:rPr lang="it-IT" sz="3200" i="1" dirty="0">
                <a:solidFill>
                  <a:schemeClr val="tx1"/>
                </a:solidFill>
                <a:latin typeface="Bookman Old Style" panose="02050604050505020204" pitchFamily="18" charset="0"/>
              </a:rPr>
              <a:t>Grazie per l’attenzione! </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154" y="368710"/>
            <a:ext cx="3028623" cy="4247535"/>
          </a:xfrm>
          <a:prstGeom prst="rect">
            <a:avLst/>
          </a:prstGeom>
        </p:spPr>
      </p:pic>
      <p:sp>
        <p:nvSpPr>
          <p:cNvPr id="6" name="CasellaDiTesto 5"/>
          <p:cNvSpPr txBox="1"/>
          <p:nvPr/>
        </p:nvSpPr>
        <p:spPr>
          <a:xfrm>
            <a:off x="6164826" y="1753813"/>
            <a:ext cx="5043947"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Avv. Claudio STRATA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Via Ettore De Sonnaz 11, Torino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Mail: claudio.strata@stratalegal.it</a:t>
            </a:r>
          </a:p>
        </p:txBody>
      </p:sp>
    </p:spTree>
    <p:extLst>
      <p:ext uri="{BB962C8B-B14F-4D97-AF65-F5344CB8AC3E}">
        <p14:creationId xmlns:p14="http://schemas.microsoft.com/office/powerpoint/2010/main" val="2940648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663337" y="200296"/>
            <a:ext cx="9684521" cy="6657703"/>
          </a:xfrm>
        </p:spPr>
        <p:txBody>
          <a:bodyPr>
            <a:noAutofit/>
          </a:bodyPr>
          <a:lstStyle/>
          <a:p>
            <a:pPr algn="just"/>
            <a:r>
              <a:rPr lang="it-IT" sz="1200" b="1" dirty="0">
                <a:solidFill>
                  <a:srgbClr val="C00000"/>
                </a:solidFill>
                <a:latin typeface="Bookman Old Style" panose="02050604050505020204" pitchFamily="18" charset="0"/>
              </a:rPr>
              <a:t>1015</a:t>
            </a:r>
            <a:r>
              <a:rPr lang="it-IT" sz="1200" b="1" i="1" dirty="0">
                <a:solidFill>
                  <a:schemeClr val="tx1"/>
                </a:solidFill>
                <a:latin typeface="Bookman Old Style" panose="02050604050505020204" pitchFamily="18" charset="0"/>
              </a:rPr>
              <a:t>. Nel processo penale, </a:t>
            </a:r>
            <a:r>
              <a:rPr lang="it-IT" sz="1200" b="1" i="1" u="sng" dirty="0">
                <a:solidFill>
                  <a:schemeClr val="tx1"/>
                </a:solidFill>
                <a:latin typeface="Bookman Old Style" panose="02050604050505020204" pitchFamily="18" charset="0"/>
              </a:rPr>
              <a:t>all’imputato assolto</a:t>
            </a:r>
            <a:r>
              <a:rPr lang="it-IT" sz="1200" b="1" i="1" dirty="0">
                <a:solidFill>
                  <a:schemeClr val="tx1"/>
                </a:solidFill>
                <a:latin typeface="Bookman Old Style" panose="02050604050505020204" pitchFamily="18" charset="0"/>
              </a:rPr>
              <a:t>, con sentenza divenuta irrevocabile, perché il fatto non sussiste, perché non ha commesso il fatto o perché il fatto non costituisce reato o non è previsto dalla legge come reato, è </a:t>
            </a:r>
            <a:r>
              <a:rPr lang="it-IT" sz="1200" b="1" i="1" u="sng" dirty="0">
                <a:solidFill>
                  <a:schemeClr val="tx1"/>
                </a:solidFill>
                <a:latin typeface="Bookman Old Style" panose="02050604050505020204" pitchFamily="18" charset="0"/>
              </a:rPr>
              <a:t>riconosciuto il rimborso</a:t>
            </a:r>
            <a:r>
              <a:rPr lang="it-IT" sz="1200" b="1" i="1" dirty="0">
                <a:solidFill>
                  <a:schemeClr val="tx1"/>
                </a:solidFill>
                <a:latin typeface="Bookman Old Style" panose="02050604050505020204" pitchFamily="18" charset="0"/>
              </a:rPr>
              <a:t> delle spese legali nel </a:t>
            </a:r>
            <a:r>
              <a:rPr lang="it-IT" sz="1200" b="1" i="1" u="sng" dirty="0">
                <a:solidFill>
                  <a:schemeClr val="tx1"/>
                </a:solidFill>
                <a:latin typeface="Bookman Old Style" panose="02050604050505020204" pitchFamily="18" charset="0"/>
              </a:rPr>
              <a:t>limite</a:t>
            </a:r>
            <a:r>
              <a:rPr lang="it-IT" sz="1200" b="1" i="1" dirty="0">
                <a:solidFill>
                  <a:schemeClr val="tx1"/>
                </a:solidFill>
                <a:latin typeface="Bookman Old Style" panose="02050604050505020204" pitchFamily="18" charset="0"/>
              </a:rPr>
              <a:t> massimo di euro 10.500.</a:t>
            </a:r>
            <a:endParaRPr lang="it-IT" sz="1200" i="1" dirty="0">
              <a:solidFill>
                <a:schemeClr val="tx1"/>
              </a:solidFill>
              <a:latin typeface="Bookman Old Style" panose="02050604050505020204" pitchFamily="18" charset="0"/>
            </a:endParaRPr>
          </a:p>
          <a:p>
            <a:pPr algn="just"/>
            <a:r>
              <a:rPr lang="it-IT" sz="1200" b="1" dirty="0">
                <a:solidFill>
                  <a:srgbClr val="C00000"/>
                </a:solidFill>
                <a:latin typeface="Bookman Old Style" panose="02050604050505020204" pitchFamily="18" charset="0"/>
              </a:rPr>
              <a:t>1016</a:t>
            </a:r>
            <a:r>
              <a:rPr lang="it-IT" sz="1200" b="1" i="1" dirty="0">
                <a:solidFill>
                  <a:schemeClr val="tx1"/>
                </a:solidFill>
                <a:latin typeface="Bookman Old Style" panose="02050604050505020204" pitchFamily="18" charset="0"/>
              </a:rPr>
              <a:t>. Il rimborso di cui al comma 1015 è ripartito in </a:t>
            </a:r>
            <a:r>
              <a:rPr lang="it-IT" sz="1200" b="1" i="1" u="sng" dirty="0">
                <a:solidFill>
                  <a:schemeClr val="tx1"/>
                </a:solidFill>
                <a:latin typeface="Bookman Old Style" panose="02050604050505020204" pitchFamily="18" charset="0"/>
              </a:rPr>
              <a:t>tre quote annuali di pari importo</a:t>
            </a:r>
            <a:r>
              <a:rPr lang="it-IT" sz="1200" b="1" i="1" dirty="0">
                <a:solidFill>
                  <a:schemeClr val="tx1"/>
                </a:solidFill>
                <a:latin typeface="Bookman Old Style" panose="02050604050505020204" pitchFamily="18" charset="0"/>
              </a:rPr>
              <a:t>, a partire dall’anno successivo a quello in cui la sentenza è divenuta irrevocabile, e </a:t>
            </a:r>
            <a:r>
              <a:rPr lang="it-IT" sz="1200" b="1" i="1" u="sng" dirty="0">
                <a:solidFill>
                  <a:schemeClr val="tx1"/>
                </a:solidFill>
                <a:latin typeface="Bookman Old Style" panose="02050604050505020204" pitchFamily="18" charset="0"/>
              </a:rPr>
              <a:t>non concorre alla formazione del reddito</a:t>
            </a:r>
            <a:r>
              <a:rPr lang="it-IT" sz="1200" b="1" i="1" dirty="0">
                <a:solidFill>
                  <a:schemeClr val="tx1"/>
                </a:solidFill>
                <a:latin typeface="Bookman Old Style" panose="02050604050505020204" pitchFamily="18" charset="0"/>
              </a:rPr>
              <a:t> ai sensi del testo unico delle imposte sui redditi, di cui al decreto del Presidente della Repubblica 22 dicembre 1986, n. 917.</a:t>
            </a:r>
            <a:endParaRPr lang="it-IT" sz="1200" i="1" dirty="0">
              <a:solidFill>
                <a:schemeClr val="tx1"/>
              </a:solidFill>
              <a:latin typeface="Bookman Old Style" panose="02050604050505020204" pitchFamily="18" charset="0"/>
            </a:endParaRPr>
          </a:p>
          <a:p>
            <a:pPr algn="just"/>
            <a:r>
              <a:rPr lang="it-IT" sz="1200" b="1" dirty="0" smtClean="0">
                <a:solidFill>
                  <a:srgbClr val="C00000"/>
                </a:solidFill>
                <a:latin typeface="Bookman Old Style" panose="02050604050505020204" pitchFamily="18" charset="0"/>
              </a:rPr>
              <a:t>1017</a:t>
            </a:r>
            <a:r>
              <a:rPr lang="it-IT" sz="1200" b="1" i="1" dirty="0" smtClean="0">
                <a:solidFill>
                  <a:schemeClr val="tx1"/>
                </a:solidFill>
                <a:latin typeface="Bookman Old Style" panose="02050604050505020204" pitchFamily="18" charset="0"/>
              </a:rPr>
              <a:t>.</a:t>
            </a:r>
            <a:r>
              <a:rPr lang="it-IT" sz="1200" b="1" i="1" dirty="0">
                <a:solidFill>
                  <a:schemeClr val="tx1"/>
                </a:solidFill>
                <a:latin typeface="Bookman Old Style" panose="02050604050505020204" pitchFamily="18" charset="0"/>
              </a:rPr>
              <a:t> Il rimborso di cui al comma 1015 </a:t>
            </a:r>
            <a:r>
              <a:rPr lang="it-IT" sz="1200" b="1" i="1" u="sng" dirty="0">
                <a:solidFill>
                  <a:schemeClr val="tx1"/>
                </a:solidFill>
                <a:latin typeface="Bookman Old Style" panose="02050604050505020204" pitchFamily="18" charset="0"/>
              </a:rPr>
              <a:t>è riconosciuto dietro presentazione di fattura del difensore</a:t>
            </a:r>
            <a:r>
              <a:rPr lang="it-IT" sz="1200" b="1" i="1" dirty="0">
                <a:solidFill>
                  <a:schemeClr val="tx1"/>
                </a:solidFill>
                <a:latin typeface="Bookman Old Style" panose="02050604050505020204" pitchFamily="18" charset="0"/>
              </a:rPr>
              <a:t>, con </a:t>
            </a:r>
            <a:r>
              <a:rPr lang="it-IT" sz="1200" b="1" i="1" dirty="0" smtClean="0">
                <a:solidFill>
                  <a:schemeClr val="tx1"/>
                </a:solidFill>
                <a:latin typeface="Bookman Old Style" panose="02050604050505020204" pitchFamily="18" charset="0"/>
              </a:rPr>
              <a:t>espressa </a:t>
            </a:r>
            <a:r>
              <a:rPr lang="it-IT" sz="1200" b="1" i="1" dirty="0">
                <a:solidFill>
                  <a:schemeClr val="tx1"/>
                </a:solidFill>
                <a:latin typeface="Bookman Old Style" panose="02050604050505020204" pitchFamily="18" charset="0"/>
              </a:rPr>
              <a:t>indicazione della causale e dell’avvenuto pagamento, </a:t>
            </a:r>
            <a:r>
              <a:rPr lang="it-IT" sz="1200" b="1" i="1" u="sng" dirty="0">
                <a:solidFill>
                  <a:schemeClr val="tx1"/>
                </a:solidFill>
                <a:latin typeface="Bookman Old Style" panose="02050604050505020204" pitchFamily="18" charset="0"/>
              </a:rPr>
              <a:t>corredata di parere di congruità del competente Consiglio dell’ordine degli avvocati</a:t>
            </a:r>
            <a:r>
              <a:rPr lang="it-IT" sz="1200" b="1" i="1" dirty="0">
                <a:solidFill>
                  <a:schemeClr val="tx1"/>
                </a:solidFill>
                <a:latin typeface="Bookman Old Style" panose="02050604050505020204" pitchFamily="18" charset="0"/>
              </a:rPr>
              <a:t>, nonché di </a:t>
            </a:r>
            <a:r>
              <a:rPr lang="it-IT" sz="1200" b="1" i="1" u="sng" dirty="0">
                <a:solidFill>
                  <a:schemeClr val="tx1"/>
                </a:solidFill>
                <a:latin typeface="Bookman Old Style" panose="02050604050505020204" pitchFamily="18" charset="0"/>
              </a:rPr>
              <a:t>copia della sentenza di assoluzione con attestazione di cancelleria della sua irrevocabilità</a:t>
            </a:r>
            <a:r>
              <a:rPr lang="it-IT" sz="1200" b="1" i="1" dirty="0">
                <a:solidFill>
                  <a:schemeClr val="tx1"/>
                </a:solidFill>
                <a:latin typeface="Bookman Old Style" panose="02050604050505020204" pitchFamily="18" charset="0"/>
              </a:rPr>
              <a:t>.</a:t>
            </a:r>
            <a:endParaRPr lang="it-IT" sz="1200" i="1" dirty="0">
              <a:solidFill>
                <a:schemeClr val="tx1"/>
              </a:solidFill>
              <a:latin typeface="Bookman Old Style" panose="02050604050505020204" pitchFamily="18" charset="0"/>
            </a:endParaRPr>
          </a:p>
          <a:p>
            <a:pPr algn="just"/>
            <a:r>
              <a:rPr lang="it-IT" sz="1200" b="1" dirty="0" smtClean="0">
                <a:solidFill>
                  <a:srgbClr val="C00000"/>
                </a:solidFill>
                <a:latin typeface="Bookman Old Style" panose="02050604050505020204" pitchFamily="18" charset="0"/>
              </a:rPr>
              <a:t>1018</a:t>
            </a:r>
            <a:r>
              <a:rPr lang="it-IT" sz="1200" b="1" i="1" dirty="0" smtClean="0">
                <a:solidFill>
                  <a:schemeClr val="tx1"/>
                </a:solidFill>
                <a:latin typeface="Bookman Old Style" panose="02050604050505020204" pitchFamily="18" charset="0"/>
              </a:rPr>
              <a:t>. Il rimborso di cui al comma 1015 NON </a:t>
            </a:r>
            <a:r>
              <a:rPr lang="it-IT" sz="1200" b="1" i="1" dirty="0">
                <a:solidFill>
                  <a:schemeClr val="tx1"/>
                </a:solidFill>
                <a:latin typeface="Bookman Old Style" panose="02050604050505020204" pitchFamily="18" charset="0"/>
              </a:rPr>
              <a:t>è riconosciuto nei seguenti casi:</a:t>
            </a:r>
            <a:endParaRPr lang="it-IT" sz="1200" i="1" dirty="0">
              <a:solidFill>
                <a:schemeClr val="tx1"/>
              </a:solidFill>
              <a:latin typeface="Bookman Old Style" panose="02050604050505020204" pitchFamily="18" charset="0"/>
            </a:endParaRPr>
          </a:p>
          <a:p>
            <a:pPr marL="0" indent="0" algn="just">
              <a:buNone/>
            </a:pPr>
            <a:r>
              <a:rPr lang="it-IT" sz="1200" b="1" i="1" dirty="0">
                <a:solidFill>
                  <a:schemeClr val="tx1"/>
                </a:solidFill>
                <a:latin typeface="Bookman Old Style" panose="02050604050505020204" pitchFamily="18" charset="0"/>
              </a:rPr>
              <a:t>a) </a:t>
            </a:r>
            <a:r>
              <a:rPr lang="it-IT" sz="1200" b="1" i="1" dirty="0" smtClean="0">
                <a:solidFill>
                  <a:schemeClr val="tx1"/>
                </a:solidFill>
                <a:latin typeface="Bookman Old Style" panose="02050604050505020204" pitchFamily="18" charset="0"/>
              </a:rPr>
              <a:t>ASSOLUZIONE </a:t>
            </a:r>
            <a:r>
              <a:rPr lang="it-IT" sz="1200" b="1" i="1" dirty="0">
                <a:solidFill>
                  <a:schemeClr val="tx1"/>
                </a:solidFill>
                <a:latin typeface="Bookman Old Style" panose="02050604050505020204" pitchFamily="18" charset="0"/>
              </a:rPr>
              <a:t>da uno o più capi di imputazione e </a:t>
            </a:r>
            <a:r>
              <a:rPr lang="it-IT" sz="1200" b="1" i="1" dirty="0" smtClean="0">
                <a:solidFill>
                  <a:schemeClr val="tx1"/>
                </a:solidFill>
                <a:latin typeface="Bookman Old Style" panose="02050604050505020204" pitchFamily="18" charset="0"/>
              </a:rPr>
              <a:t>CONDANNA </a:t>
            </a:r>
            <a:r>
              <a:rPr lang="it-IT" sz="1200" b="1" i="1" dirty="0">
                <a:solidFill>
                  <a:schemeClr val="tx1"/>
                </a:solidFill>
                <a:latin typeface="Bookman Old Style" panose="02050604050505020204" pitchFamily="18" charset="0"/>
              </a:rPr>
              <a:t>per altri reati;</a:t>
            </a:r>
            <a:endParaRPr lang="it-IT" sz="1200" i="1" dirty="0">
              <a:solidFill>
                <a:schemeClr val="tx1"/>
              </a:solidFill>
              <a:latin typeface="Bookman Old Style" panose="02050604050505020204" pitchFamily="18" charset="0"/>
            </a:endParaRPr>
          </a:p>
          <a:p>
            <a:pPr marL="0" indent="0" algn="just">
              <a:buNone/>
            </a:pPr>
            <a:r>
              <a:rPr lang="it-IT" sz="1200" b="1" i="1" dirty="0">
                <a:solidFill>
                  <a:schemeClr val="tx1"/>
                </a:solidFill>
                <a:latin typeface="Bookman Old Style" panose="02050604050505020204" pitchFamily="18" charset="0"/>
              </a:rPr>
              <a:t>b) estinzione del reato per avvenuta </a:t>
            </a:r>
            <a:r>
              <a:rPr lang="it-IT" sz="1200" b="1" i="1" dirty="0" smtClean="0">
                <a:solidFill>
                  <a:schemeClr val="tx1"/>
                </a:solidFill>
                <a:latin typeface="Bookman Old Style" panose="02050604050505020204" pitchFamily="18" charset="0"/>
              </a:rPr>
              <a:t>AMNISTIA O PRESCRIZIONE;</a:t>
            </a:r>
            <a:endParaRPr lang="it-IT" sz="1200" i="1" dirty="0">
              <a:solidFill>
                <a:schemeClr val="tx1"/>
              </a:solidFill>
              <a:latin typeface="Bookman Old Style" panose="02050604050505020204" pitchFamily="18" charset="0"/>
            </a:endParaRPr>
          </a:p>
          <a:p>
            <a:pPr marL="0" indent="0" algn="just">
              <a:buNone/>
            </a:pPr>
            <a:r>
              <a:rPr lang="it-IT" sz="1200" b="1" i="1" dirty="0">
                <a:solidFill>
                  <a:schemeClr val="tx1"/>
                </a:solidFill>
                <a:latin typeface="Bookman Old Style" panose="02050604050505020204" pitchFamily="18" charset="0"/>
              </a:rPr>
              <a:t>c) sopravvenuta </a:t>
            </a:r>
            <a:r>
              <a:rPr lang="it-IT" sz="1200" b="1" i="1" dirty="0" smtClean="0">
                <a:solidFill>
                  <a:schemeClr val="tx1"/>
                </a:solidFill>
                <a:latin typeface="Bookman Old Style" panose="02050604050505020204" pitchFamily="18" charset="0"/>
              </a:rPr>
              <a:t>DEPENALIZZAZIONE </a:t>
            </a:r>
            <a:r>
              <a:rPr lang="it-IT" sz="1200" b="1" i="1" dirty="0">
                <a:solidFill>
                  <a:schemeClr val="tx1"/>
                </a:solidFill>
                <a:latin typeface="Bookman Old Style" panose="02050604050505020204" pitchFamily="18" charset="0"/>
              </a:rPr>
              <a:t>dei fatti oggetto di imputazione.</a:t>
            </a:r>
            <a:endParaRPr lang="it-IT" sz="1200" i="1" dirty="0">
              <a:solidFill>
                <a:schemeClr val="tx1"/>
              </a:solidFill>
              <a:latin typeface="Bookman Old Style" panose="02050604050505020204" pitchFamily="18" charset="0"/>
            </a:endParaRPr>
          </a:p>
          <a:p>
            <a:pPr algn="just"/>
            <a:r>
              <a:rPr lang="it-IT" sz="1200" b="1" dirty="0">
                <a:solidFill>
                  <a:srgbClr val="C00000"/>
                </a:solidFill>
                <a:latin typeface="Bookman Old Style" panose="02050604050505020204" pitchFamily="18" charset="0"/>
              </a:rPr>
              <a:t>1019</a:t>
            </a:r>
            <a:r>
              <a:rPr lang="it-IT" sz="1200" b="1" i="1" dirty="0">
                <a:solidFill>
                  <a:schemeClr val="tx1"/>
                </a:solidFill>
                <a:latin typeface="Bookman Old Style" panose="02050604050505020204" pitchFamily="18" charset="0"/>
              </a:rPr>
              <a:t>. </a:t>
            </a:r>
            <a:r>
              <a:rPr lang="it-IT" sz="1200" b="1" i="1" u="sng" dirty="0">
                <a:solidFill>
                  <a:schemeClr val="tx1"/>
                </a:solidFill>
                <a:latin typeface="Bookman Old Style" panose="02050604050505020204" pitchFamily="18" charset="0"/>
              </a:rPr>
              <a:t>Con decreto del Ministro della giustizia</a:t>
            </a:r>
            <a:r>
              <a:rPr lang="it-IT" sz="1200" b="1" i="1" dirty="0">
                <a:solidFill>
                  <a:schemeClr val="tx1"/>
                </a:solidFill>
                <a:latin typeface="Bookman Old Style" panose="02050604050505020204" pitchFamily="18" charset="0"/>
              </a:rPr>
              <a:t>, di concerto con il Ministro dell’economia e delle finanze, da adottare entro sessanta giorni dalla data di entrata in vigore della presente legge, </a:t>
            </a:r>
            <a:r>
              <a:rPr lang="it-IT" sz="1200" b="1" i="1" u="sng" dirty="0" smtClean="0">
                <a:solidFill>
                  <a:schemeClr val="tx1"/>
                </a:solidFill>
                <a:latin typeface="Bookman Old Style" panose="02050604050505020204" pitchFamily="18" charset="0"/>
              </a:rPr>
              <a:t>SONO DEFINITI I CRITERI E LE MODALITA’</a:t>
            </a:r>
            <a:r>
              <a:rPr lang="it-IT" sz="1200" b="1" i="1" dirty="0" smtClean="0">
                <a:solidFill>
                  <a:schemeClr val="tx1"/>
                </a:solidFill>
                <a:latin typeface="Bookman Old Style" panose="02050604050505020204" pitchFamily="18" charset="0"/>
              </a:rPr>
              <a:t> di </a:t>
            </a:r>
            <a:r>
              <a:rPr lang="it-IT" sz="1200" b="1" i="1" dirty="0">
                <a:solidFill>
                  <a:schemeClr val="tx1"/>
                </a:solidFill>
                <a:latin typeface="Bookman Old Style" panose="02050604050505020204" pitchFamily="18" charset="0"/>
              </a:rPr>
              <a:t>erogazione dei rimborsi di cui al comma 1015, nonché le ulteriori disposizioni ai fini del contenimento della spesa nei limiti di cui al comma 1020, </a:t>
            </a:r>
            <a:r>
              <a:rPr lang="it-IT" sz="1200" b="1" i="1" u="sng" dirty="0">
                <a:solidFill>
                  <a:schemeClr val="tx1"/>
                </a:solidFill>
                <a:latin typeface="Bookman Old Style" panose="02050604050505020204" pitchFamily="18" charset="0"/>
              </a:rPr>
              <a:t>attribuendo rilievo al numero di gradi di giudizio cui l’assolto </a:t>
            </a:r>
            <a:r>
              <a:rPr lang="it-IT" sz="1200" b="1" i="1" u="sng" dirty="0" smtClean="0">
                <a:solidFill>
                  <a:schemeClr val="tx1"/>
                </a:solidFill>
                <a:latin typeface="Bookman Old Style" panose="02050604050505020204" pitchFamily="18" charset="0"/>
              </a:rPr>
              <a:t>è </a:t>
            </a:r>
            <a:r>
              <a:rPr lang="it-IT" sz="1200" b="1" i="1" u="sng" dirty="0">
                <a:solidFill>
                  <a:schemeClr val="tx1"/>
                </a:solidFill>
                <a:latin typeface="Bookman Old Style" panose="02050604050505020204" pitchFamily="18" charset="0"/>
              </a:rPr>
              <a:t>stato sottoposto e alla durata del giudizio</a:t>
            </a:r>
            <a:r>
              <a:rPr lang="it-IT" sz="1200" b="1" i="1" dirty="0">
                <a:solidFill>
                  <a:schemeClr val="tx1"/>
                </a:solidFill>
                <a:latin typeface="Bookman Old Style" panose="02050604050505020204" pitchFamily="18" charset="0"/>
              </a:rPr>
              <a:t>.</a:t>
            </a:r>
            <a:endParaRPr lang="it-IT" sz="1200" i="1" dirty="0">
              <a:solidFill>
                <a:schemeClr val="tx1"/>
              </a:solidFill>
              <a:latin typeface="Bookman Old Style" panose="02050604050505020204" pitchFamily="18" charset="0"/>
            </a:endParaRPr>
          </a:p>
          <a:p>
            <a:pPr algn="just"/>
            <a:r>
              <a:rPr lang="it-IT" sz="1200" b="1" dirty="0">
                <a:solidFill>
                  <a:srgbClr val="C00000"/>
                </a:solidFill>
                <a:latin typeface="Bookman Old Style" panose="02050604050505020204" pitchFamily="18" charset="0"/>
              </a:rPr>
              <a:t>1020</a:t>
            </a:r>
            <a:r>
              <a:rPr lang="it-IT" sz="1200" b="1" i="1" dirty="0">
                <a:solidFill>
                  <a:schemeClr val="tx1"/>
                </a:solidFill>
                <a:latin typeface="Bookman Old Style" panose="02050604050505020204" pitchFamily="18" charset="0"/>
              </a:rPr>
              <a:t>. Per la finalità dei commi da 1015 a 1019, nello stato di previsione del Ministero della giustizia </a:t>
            </a:r>
            <a:r>
              <a:rPr lang="it-IT" sz="1200" b="1" i="1" dirty="0" err="1">
                <a:solidFill>
                  <a:schemeClr val="tx1"/>
                </a:solidFill>
                <a:latin typeface="Bookman Old Style" panose="02050604050505020204" pitchFamily="18" charset="0"/>
              </a:rPr>
              <a:t>e’</a:t>
            </a:r>
            <a:r>
              <a:rPr lang="it-IT" sz="1200" b="1" i="1" dirty="0">
                <a:solidFill>
                  <a:schemeClr val="tx1"/>
                </a:solidFill>
                <a:latin typeface="Bookman Old Style" panose="02050604050505020204" pitchFamily="18" charset="0"/>
              </a:rPr>
              <a:t> istituito il Fondo per il rimborso delle spese legali agli imputati assolti, con la </a:t>
            </a:r>
            <a:r>
              <a:rPr lang="it-IT" sz="1200" b="1" i="1" u="sng" dirty="0">
                <a:solidFill>
                  <a:schemeClr val="tx1"/>
                </a:solidFill>
                <a:latin typeface="Bookman Old Style" panose="02050604050505020204" pitchFamily="18" charset="0"/>
              </a:rPr>
              <a:t>dotazione di euro 8 milioni</a:t>
            </a:r>
            <a:r>
              <a:rPr lang="it-IT" sz="1200" b="1" i="1" dirty="0">
                <a:solidFill>
                  <a:schemeClr val="tx1"/>
                </a:solidFill>
                <a:latin typeface="Bookman Old Style" panose="02050604050505020204" pitchFamily="18" charset="0"/>
              </a:rPr>
              <a:t> annui a decorrere dall’anno 2021, che costituisce </a:t>
            </a:r>
            <a:r>
              <a:rPr lang="it-IT" sz="1200" b="1" i="1" u="sng" dirty="0">
                <a:solidFill>
                  <a:schemeClr val="tx1"/>
                </a:solidFill>
                <a:latin typeface="Bookman Old Style" panose="02050604050505020204" pitchFamily="18" charset="0"/>
              </a:rPr>
              <a:t>limite complessivo di spesa per l’erogazione</a:t>
            </a:r>
            <a:r>
              <a:rPr lang="it-IT" sz="1200" b="1" i="1" dirty="0">
                <a:solidFill>
                  <a:schemeClr val="tx1"/>
                </a:solidFill>
                <a:latin typeface="Bookman Old Style" panose="02050604050505020204" pitchFamily="18" charset="0"/>
              </a:rPr>
              <a:t> dei rimborsi di cui al comma 1015.</a:t>
            </a:r>
            <a:endParaRPr lang="it-IT" sz="1200" i="1" dirty="0">
              <a:solidFill>
                <a:schemeClr val="tx1"/>
              </a:solidFill>
              <a:latin typeface="Bookman Old Style" panose="02050604050505020204" pitchFamily="18" charset="0"/>
            </a:endParaRPr>
          </a:p>
          <a:p>
            <a:pPr algn="just"/>
            <a:r>
              <a:rPr lang="it-IT" sz="1200" b="1" dirty="0">
                <a:solidFill>
                  <a:srgbClr val="C00000"/>
                </a:solidFill>
                <a:latin typeface="Bookman Old Style" panose="02050604050505020204" pitchFamily="18" charset="0"/>
              </a:rPr>
              <a:t>1021</a:t>
            </a:r>
            <a:r>
              <a:rPr lang="it-IT" sz="1200" b="1" i="1" dirty="0">
                <a:solidFill>
                  <a:schemeClr val="tx1"/>
                </a:solidFill>
                <a:latin typeface="Bookman Old Style" panose="02050604050505020204" pitchFamily="18" charset="0"/>
              </a:rPr>
              <a:t>. Il Ministero della giustizia provvede agli adempimenti di cui ai commi da 1015 a 1020 con le risorse umane, strumentali e finanziarie disponibili a legislazione vigente, senza nuovi o maggiori oneri a carico della finanza pubblica.</a:t>
            </a:r>
            <a:endParaRPr lang="it-IT" sz="1200" i="1" dirty="0">
              <a:solidFill>
                <a:schemeClr val="tx1"/>
              </a:solidFill>
              <a:latin typeface="Bookman Old Style" panose="02050604050505020204" pitchFamily="18" charset="0"/>
            </a:endParaRPr>
          </a:p>
          <a:p>
            <a:pPr algn="just"/>
            <a:r>
              <a:rPr lang="it-IT" sz="1200" b="1" dirty="0">
                <a:solidFill>
                  <a:srgbClr val="C00000"/>
                </a:solidFill>
                <a:latin typeface="Bookman Old Style" panose="02050604050505020204" pitchFamily="18" charset="0"/>
              </a:rPr>
              <a:t>1022</a:t>
            </a:r>
            <a:r>
              <a:rPr lang="it-IT" sz="1200" b="1" i="1" dirty="0">
                <a:solidFill>
                  <a:schemeClr val="tx1"/>
                </a:solidFill>
                <a:latin typeface="Bookman Old Style" panose="02050604050505020204" pitchFamily="18" charset="0"/>
              </a:rPr>
              <a:t>. Le disposizioni dei commi da 1015 a 1021 si applicano nei casi di </a:t>
            </a:r>
            <a:r>
              <a:rPr lang="it-IT" sz="1200" b="1" i="1" u="sng" dirty="0">
                <a:solidFill>
                  <a:schemeClr val="tx1"/>
                </a:solidFill>
                <a:latin typeface="Bookman Old Style" panose="02050604050505020204" pitchFamily="18" charset="0"/>
              </a:rPr>
              <a:t>sentenze di assoluzione divenute irrevocabili successivamente alla data di entrata in vigore della presente legge</a:t>
            </a:r>
            <a:r>
              <a:rPr lang="it-IT" sz="1200" b="1" i="1" dirty="0">
                <a:solidFill>
                  <a:schemeClr val="tx1"/>
                </a:solidFill>
                <a:latin typeface="Bookman Old Style" panose="02050604050505020204" pitchFamily="18" charset="0"/>
              </a:rPr>
              <a:t>.</a:t>
            </a:r>
            <a:endParaRPr lang="it-IT" sz="1200" i="1" dirty="0">
              <a:solidFill>
                <a:schemeClr val="tx1"/>
              </a:solidFill>
              <a:latin typeface="Bookman Old Style" panose="02050604050505020204" pitchFamily="18" charset="0"/>
            </a:endParaRPr>
          </a:p>
          <a:p>
            <a:endParaRPr lang="it-IT" sz="1200" dirty="0"/>
          </a:p>
        </p:txBody>
      </p:sp>
      <p:sp>
        <p:nvSpPr>
          <p:cNvPr id="4" name="CasellaDiTesto 3"/>
          <p:cNvSpPr txBox="1"/>
          <p:nvPr/>
        </p:nvSpPr>
        <p:spPr>
          <a:xfrm>
            <a:off x="350982" y="200296"/>
            <a:ext cx="1200727" cy="36933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38100">
            <a:solidFill>
              <a:schemeClr val="tx1"/>
            </a:solidFill>
          </a:ln>
        </p:spPr>
        <p:txBody>
          <a:bodyPr wrap="square" rtlCol="0">
            <a:spAutoFit/>
          </a:bodyPr>
          <a:lstStyle/>
          <a:p>
            <a:pPr algn="ctr"/>
            <a:r>
              <a:rPr lang="it-IT" b="1" dirty="0" smtClean="0">
                <a:solidFill>
                  <a:schemeClr val="bg1"/>
                </a:solidFill>
                <a:latin typeface="Bookman Old Style" panose="02050604050505020204" pitchFamily="18" charset="0"/>
              </a:rPr>
              <a:t>COMMI</a:t>
            </a:r>
            <a:endParaRPr lang="it-IT"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3188288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976844" y="4385186"/>
            <a:ext cx="3091543" cy="36933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txBody>
          <a:bodyPr wrap="square" rtlCol="0">
            <a:spAutoFit/>
          </a:bodyPr>
          <a:lstStyle/>
          <a:p>
            <a:pPr algn="ctr"/>
            <a:r>
              <a:rPr lang="it-IT" b="1" dirty="0" smtClean="0">
                <a:solidFill>
                  <a:schemeClr val="bg1"/>
                </a:solidFill>
                <a:latin typeface="Bookman Old Style" panose="02050604050505020204" pitchFamily="18" charset="0"/>
              </a:rPr>
              <a:t>CRITERI</a:t>
            </a:r>
            <a:endParaRPr lang="it-IT" b="1" dirty="0">
              <a:solidFill>
                <a:schemeClr val="bg1"/>
              </a:solidFill>
              <a:latin typeface="Bookman Old Style" panose="02050604050505020204" pitchFamily="18" charset="0"/>
            </a:endParaRPr>
          </a:p>
        </p:txBody>
      </p:sp>
      <p:sp>
        <p:nvSpPr>
          <p:cNvPr id="5" name="CasellaDiTesto 4"/>
          <p:cNvSpPr txBox="1"/>
          <p:nvPr/>
        </p:nvSpPr>
        <p:spPr>
          <a:xfrm>
            <a:off x="7732154" y="4354117"/>
            <a:ext cx="3730173" cy="147732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txBody>
          <a:bodyPr wrap="square" rtlCol="0">
            <a:spAutoFit/>
          </a:bodyPr>
          <a:lstStyle/>
          <a:p>
            <a:pPr marL="285750" indent="-285750" algn="just">
              <a:buFont typeface="Arial" panose="020B0604020202020204" pitchFamily="34" charset="0"/>
              <a:buChar char="•"/>
            </a:pPr>
            <a:r>
              <a:rPr lang="it-IT" b="1" dirty="0" smtClean="0">
                <a:solidFill>
                  <a:schemeClr val="bg1"/>
                </a:solidFill>
                <a:latin typeface="Bookman Old Style" panose="02050604050505020204" pitchFamily="18" charset="0"/>
              </a:rPr>
              <a:t>Numero dei gradi di giudizio cui l’imputato è stato sottoposto; </a:t>
            </a:r>
          </a:p>
          <a:p>
            <a:pPr marL="285750" indent="-285750" algn="just">
              <a:buFont typeface="Arial" panose="020B0604020202020204" pitchFamily="34" charset="0"/>
              <a:buChar char="•"/>
            </a:pPr>
            <a:r>
              <a:rPr lang="it-IT" b="1" dirty="0">
                <a:solidFill>
                  <a:schemeClr val="bg1"/>
                </a:solidFill>
                <a:latin typeface="Bookman Old Style" panose="02050604050505020204" pitchFamily="18" charset="0"/>
              </a:rPr>
              <a:t>D</a:t>
            </a:r>
            <a:r>
              <a:rPr lang="it-IT" b="1" dirty="0" smtClean="0">
                <a:solidFill>
                  <a:schemeClr val="bg1"/>
                </a:solidFill>
                <a:latin typeface="Bookman Old Style" panose="02050604050505020204" pitchFamily="18" charset="0"/>
              </a:rPr>
              <a:t>urata complessiva del processo penale </a:t>
            </a:r>
            <a:endParaRPr lang="it-IT" b="1" dirty="0">
              <a:solidFill>
                <a:schemeClr val="bg1"/>
              </a:solidFill>
              <a:latin typeface="Bookman Old Style" panose="02050604050505020204" pitchFamily="18" charset="0"/>
            </a:endParaRPr>
          </a:p>
        </p:txBody>
      </p:sp>
      <p:sp>
        <p:nvSpPr>
          <p:cNvPr id="6" name="Freccia circolare a destra 5"/>
          <p:cNvSpPr/>
          <p:nvPr/>
        </p:nvSpPr>
        <p:spPr>
          <a:xfrm>
            <a:off x="1045027" y="4404832"/>
            <a:ext cx="931817" cy="182701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7" name="CasellaDiTesto 6"/>
          <p:cNvSpPr txBox="1"/>
          <p:nvPr/>
        </p:nvSpPr>
        <p:spPr>
          <a:xfrm>
            <a:off x="1976844" y="5219865"/>
            <a:ext cx="3622766" cy="147732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8100">
            <a:solidFill>
              <a:schemeClr val="tx1"/>
            </a:solidFill>
          </a:ln>
        </p:spPr>
        <p:txBody>
          <a:bodyPr wrap="square" rtlCol="0">
            <a:spAutoFit/>
          </a:bodyPr>
          <a:lstStyle/>
          <a:p>
            <a:pPr algn="ctr"/>
            <a:r>
              <a:rPr lang="it-IT" b="1" dirty="0" smtClean="0">
                <a:latin typeface="Bookman Old Style" panose="02050604050505020204" pitchFamily="18" charset="0"/>
              </a:rPr>
              <a:t>SOLO PER SENTENZE DI ASSOLUZIONE IRREVOCABILI DOPO L’ENTRATA IN VIGORE DELLA LEGGE DI BILANCIO </a:t>
            </a:r>
            <a:endParaRPr lang="it-IT" b="1" dirty="0">
              <a:latin typeface="Bookman Old Style" panose="02050604050505020204" pitchFamily="18" charset="0"/>
            </a:endParaRPr>
          </a:p>
        </p:txBody>
      </p:sp>
      <p:sp>
        <p:nvSpPr>
          <p:cNvPr id="8" name="CasellaDiTesto 7"/>
          <p:cNvSpPr txBox="1"/>
          <p:nvPr/>
        </p:nvSpPr>
        <p:spPr>
          <a:xfrm>
            <a:off x="1612139" y="349340"/>
            <a:ext cx="3371272" cy="36933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wrap="square" rtlCol="0">
            <a:spAutoFit/>
          </a:bodyPr>
          <a:lstStyle/>
          <a:p>
            <a:pPr algn="ctr"/>
            <a:r>
              <a:rPr lang="it-IT" b="1" dirty="0" smtClean="0">
                <a:solidFill>
                  <a:schemeClr val="bg1"/>
                </a:solidFill>
                <a:latin typeface="Bookman Old Style" panose="02050604050505020204" pitchFamily="18" charset="0"/>
              </a:rPr>
              <a:t>RATIO</a:t>
            </a:r>
            <a:r>
              <a:rPr lang="it-IT" dirty="0" smtClean="0"/>
              <a:t> </a:t>
            </a:r>
            <a:endParaRPr lang="it-IT" dirty="0"/>
          </a:p>
        </p:txBody>
      </p:sp>
      <p:sp>
        <p:nvSpPr>
          <p:cNvPr id="10" name="Freccia angolare in su 9"/>
          <p:cNvSpPr/>
          <p:nvPr/>
        </p:nvSpPr>
        <p:spPr>
          <a:xfrm rot="5400000">
            <a:off x="1644072" y="699109"/>
            <a:ext cx="905953" cy="96981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2743200" y="951345"/>
            <a:ext cx="7980218" cy="317009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marL="285750" indent="-285750" algn="just">
              <a:buFontTx/>
              <a:buChar char="-"/>
            </a:pPr>
            <a:r>
              <a:rPr lang="it-IT" sz="2000" u="sng" dirty="0" smtClean="0">
                <a:latin typeface="Bookman Old Style" panose="02050604050505020204" pitchFamily="18" charset="0"/>
              </a:rPr>
              <a:t>PRINCIPIO DEL CHI PERDE PAGA </a:t>
            </a:r>
          </a:p>
          <a:p>
            <a:pPr marL="285750" indent="-285750" algn="just">
              <a:buFontTx/>
              <a:buChar char="-"/>
            </a:pPr>
            <a:r>
              <a:rPr lang="it-IT" sz="2000" u="sng" dirty="0" smtClean="0">
                <a:latin typeface="Bookman Old Style" panose="02050604050505020204" pitchFamily="18" charset="0"/>
              </a:rPr>
              <a:t>ARTICOLO 2 COSTITUZIONE</a:t>
            </a:r>
            <a:r>
              <a:rPr lang="it-IT" sz="2000" dirty="0" smtClean="0">
                <a:latin typeface="Bookman Old Style" panose="02050604050505020204" pitchFamily="18" charset="0"/>
              </a:rPr>
              <a:t>: lo Stato riconosce e garantisce a ciascuno i propri diritti, senza ostacolarli o farli pagare indebitamente; </a:t>
            </a:r>
          </a:p>
          <a:p>
            <a:pPr marL="285750" indent="-285750" algn="just">
              <a:buFontTx/>
              <a:buChar char="-"/>
            </a:pPr>
            <a:r>
              <a:rPr lang="it-IT" sz="2000" u="sng" dirty="0" smtClean="0">
                <a:latin typeface="Bookman Old Style" panose="02050604050505020204" pitchFamily="18" charset="0"/>
              </a:rPr>
              <a:t>ARTICOLO 24 COSTITUZIONE</a:t>
            </a:r>
            <a:r>
              <a:rPr lang="it-IT" sz="2000" dirty="0" smtClean="0">
                <a:latin typeface="Bookman Old Style" panose="02050604050505020204" pitchFamily="18" charset="0"/>
              </a:rPr>
              <a:t>: diritto di difendersi in giudizio </a:t>
            </a:r>
          </a:p>
          <a:p>
            <a:pPr marL="285750" indent="-285750" algn="just">
              <a:buFontTx/>
              <a:buChar char="-"/>
            </a:pPr>
            <a:r>
              <a:rPr lang="it-IT" sz="2000" u="sng" dirty="0" smtClean="0">
                <a:latin typeface="Bookman Old Style" panose="02050604050505020204" pitchFamily="18" charset="0"/>
              </a:rPr>
              <a:t>ARTICOLO 27 COSTITUZIONE</a:t>
            </a:r>
            <a:r>
              <a:rPr lang="it-IT" sz="2000" dirty="0" smtClean="0">
                <a:latin typeface="Bookman Old Style" panose="02050604050505020204" pitchFamily="18" charset="0"/>
              </a:rPr>
              <a:t>: collega la pena a un accertamento di colpevolezza e mostra i suoi limiti laddove l’imputato pur scagionato si trovi di fatto sanzionato perchè costretto a pagare un’ingente somma</a:t>
            </a:r>
            <a:endParaRPr lang="it-IT" sz="2000" dirty="0">
              <a:latin typeface="Bookman Old Style" panose="02050604050505020204" pitchFamily="18" charset="0"/>
            </a:endParaRPr>
          </a:p>
        </p:txBody>
      </p:sp>
      <p:sp>
        <p:nvSpPr>
          <p:cNvPr id="14" name="Freccia a destra con strisce 13"/>
          <p:cNvSpPr/>
          <p:nvPr/>
        </p:nvSpPr>
        <p:spPr>
          <a:xfrm>
            <a:off x="5068387" y="4354117"/>
            <a:ext cx="2533141"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57214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56945" y="1870737"/>
            <a:ext cx="5078095" cy="2422589"/>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fontScale="92500" lnSpcReduction="20000"/>
          </a:bodyPr>
          <a:lstStyle/>
          <a:p>
            <a:pPr marL="0" lvl="0" indent="0" algn="just">
              <a:buNone/>
            </a:pPr>
            <a:endParaRPr lang="it-IT" dirty="0">
              <a:solidFill>
                <a:schemeClr val="tx1"/>
              </a:solidFill>
              <a:latin typeface="Bookman Old Style" panose="02050604050505020204" pitchFamily="18" charset="0"/>
            </a:endParaRPr>
          </a:p>
          <a:p>
            <a:pPr marL="0" lvl="0" indent="0" algn="ctr">
              <a:buNone/>
            </a:pPr>
            <a:r>
              <a:rPr lang="it-IT" dirty="0" smtClean="0">
                <a:solidFill>
                  <a:schemeClr val="tx1"/>
                </a:solidFill>
                <a:latin typeface="Bookman Old Style" panose="02050604050505020204" pitchFamily="18" charset="0"/>
              </a:rPr>
              <a:t>IMPUTATO ASSOLTO CON </a:t>
            </a:r>
            <a:r>
              <a:rPr lang="it-IT" b="1" u="sng" dirty="0" smtClean="0">
                <a:solidFill>
                  <a:schemeClr val="tx1"/>
                </a:solidFill>
                <a:latin typeface="Bookman Old Style" panose="02050604050505020204" pitchFamily="18" charset="0"/>
              </a:rPr>
              <a:t>SENTENZA IRREVOCABILE</a:t>
            </a:r>
            <a:r>
              <a:rPr lang="it-IT" dirty="0" smtClean="0">
                <a:solidFill>
                  <a:schemeClr val="tx1"/>
                </a:solidFill>
                <a:latin typeface="Bookman Old Style" panose="02050604050505020204" pitchFamily="18" charset="0"/>
              </a:rPr>
              <a:t> PERCHE’: </a:t>
            </a:r>
          </a:p>
          <a:p>
            <a:pPr lvl="0" algn="ctr">
              <a:buFontTx/>
              <a:buChar char="-"/>
            </a:pPr>
            <a:r>
              <a:rPr lang="it-IT" b="1" dirty="0" smtClean="0">
                <a:solidFill>
                  <a:schemeClr val="tx1"/>
                </a:solidFill>
                <a:latin typeface="Bookman Old Style" panose="02050604050505020204" pitchFamily="18" charset="0"/>
              </a:rPr>
              <a:t>FATTO NON SUSSISTE</a:t>
            </a:r>
          </a:p>
          <a:p>
            <a:pPr lvl="0" algn="ctr">
              <a:buFontTx/>
              <a:buChar char="-"/>
            </a:pPr>
            <a:r>
              <a:rPr lang="it-IT" b="1" dirty="0" smtClean="0">
                <a:solidFill>
                  <a:schemeClr val="tx1"/>
                </a:solidFill>
                <a:latin typeface="Bookman Old Style" panose="02050604050505020204" pitchFamily="18" charset="0"/>
              </a:rPr>
              <a:t> NON HA COMMESSO IL FATTO </a:t>
            </a:r>
          </a:p>
          <a:p>
            <a:pPr lvl="0" algn="ctr">
              <a:buFontTx/>
              <a:buChar char="-"/>
            </a:pPr>
            <a:r>
              <a:rPr lang="it-IT" b="1" dirty="0" smtClean="0">
                <a:solidFill>
                  <a:schemeClr val="tx1"/>
                </a:solidFill>
                <a:latin typeface="Bookman Old Style" panose="02050604050505020204" pitchFamily="18" charset="0"/>
              </a:rPr>
              <a:t>IL FATTO NON COSTITUISCE REATO </a:t>
            </a:r>
          </a:p>
          <a:p>
            <a:pPr lvl="0" algn="ctr">
              <a:buFontTx/>
              <a:buChar char="-"/>
            </a:pPr>
            <a:r>
              <a:rPr lang="it-IT" b="1" dirty="0" smtClean="0">
                <a:solidFill>
                  <a:schemeClr val="tx1"/>
                </a:solidFill>
                <a:latin typeface="Bookman Old Style" panose="02050604050505020204" pitchFamily="18" charset="0"/>
              </a:rPr>
              <a:t>NON E’ PREVISTO DALLA LEGGE COME REATO </a:t>
            </a:r>
            <a:endParaRPr lang="it-IT" b="1" dirty="0">
              <a:solidFill>
                <a:schemeClr val="tx1"/>
              </a:solidFill>
              <a:latin typeface="Bookman Old Style" panose="02050604050505020204" pitchFamily="18" charset="0"/>
            </a:endParaRPr>
          </a:p>
        </p:txBody>
      </p:sp>
      <p:sp>
        <p:nvSpPr>
          <p:cNvPr id="4" name="Rettangolo 3"/>
          <p:cNvSpPr/>
          <p:nvPr/>
        </p:nvSpPr>
        <p:spPr>
          <a:xfrm>
            <a:off x="3928045" y="327204"/>
            <a:ext cx="3745524" cy="483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CasellaDiTesto 4"/>
          <p:cNvSpPr txBox="1"/>
          <p:nvPr/>
        </p:nvSpPr>
        <p:spPr>
          <a:xfrm>
            <a:off x="1740959" y="384326"/>
            <a:ext cx="7754023" cy="369332"/>
          </a:xfrm>
          <a:prstGeom prst="rect">
            <a:avLst/>
          </a:prstGeom>
          <a:noFill/>
        </p:spPr>
        <p:txBody>
          <a:bodyPr wrap="square" rtlCol="0">
            <a:spAutoFit/>
          </a:bodyPr>
          <a:lstStyle/>
          <a:p>
            <a:pPr algn="ctr"/>
            <a:r>
              <a:rPr lang="it-IT" b="1" dirty="0" smtClean="0">
                <a:solidFill>
                  <a:schemeClr val="bg1"/>
                </a:solidFill>
                <a:latin typeface="Bookman Old Style" panose="02050604050505020204" pitchFamily="18" charset="0"/>
              </a:rPr>
              <a:t>COMMA 1015</a:t>
            </a:r>
            <a:endParaRPr lang="it-IT" b="1" dirty="0">
              <a:solidFill>
                <a:schemeClr val="bg1"/>
              </a:solidFill>
              <a:latin typeface="Bookman Old Style" panose="02050604050505020204" pitchFamily="18" charset="0"/>
            </a:endParaRPr>
          </a:p>
        </p:txBody>
      </p:sp>
      <p:sp>
        <p:nvSpPr>
          <p:cNvPr id="6" name="Freccia in giù 5"/>
          <p:cNvSpPr/>
          <p:nvPr/>
        </p:nvSpPr>
        <p:spPr>
          <a:xfrm>
            <a:off x="4466619" y="810780"/>
            <a:ext cx="553915" cy="10028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Freccia in giù 1"/>
          <p:cNvSpPr/>
          <p:nvPr/>
        </p:nvSpPr>
        <p:spPr>
          <a:xfrm>
            <a:off x="2907785" y="4395356"/>
            <a:ext cx="854318" cy="6270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CasellaDiTesto 6"/>
          <p:cNvSpPr txBox="1"/>
          <p:nvPr/>
        </p:nvSpPr>
        <p:spPr>
          <a:xfrm>
            <a:off x="281152" y="5102628"/>
            <a:ext cx="5980750" cy="33855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rtlCol="0">
            <a:spAutoFit/>
          </a:bodyPr>
          <a:lstStyle/>
          <a:p>
            <a:pPr algn="ctr"/>
            <a:r>
              <a:rPr lang="it-IT" sz="1400" b="1" u="sng" dirty="0" smtClean="0">
                <a:latin typeface="Bookman Old Style" panose="02050604050505020204" pitchFamily="18" charset="0"/>
              </a:rPr>
              <a:t>Rimborso spese legali nel </a:t>
            </a:r>
            <a:r>
              <a:rPr lang="it-IT" sz="1600" b="1" u="sng" dirty="0" smtClean="0">
                <a:latin typeface="Bookman Old Style" panose="02050604050505020204" pitchFamily="18" charset="0"/>
              </a:rPr>
              <a:t>limite massimo </a:t>
            </a:r>
            <a:r>
              <a:rPr lang="it-IT" sz="1400" b="1" u="sng" dirty="0" smtClean="0">
                <a:latin typeface="Bookman Old Style" panose="02050604050505020204" pitchFamily="18" charset="0"/>
              </a:rPr>
              <a:t>di euro 10.500</a:t>
            </a:r>
            <a:endParaRPr lang="it-IT" sz="1400" dirty="0">
              <a:latin typeface="Bookman Old Style" panose="02050604050505020204" pitchFamily="18" charset="0"/>
            </a:endParaRPr>
          </a:p>
        </p:txBody>
      </p:sp>
      <p:sp>
        <p:nvSpPr>
          <p:cNvPr id="12" name="CasellaDiTesto 11"/>
          <p:cNvSpPr txBox="1"/>
          <p:nvPr/>
        </p:nvSpPr>
        <p:spPr>
          <a:xfrm>
            <a:off x="7188926" y="1818393"/>
            <a:ext cx="2464526" cy="9233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38100">
            <a:solidFill>
              <a:schemeClr val="tx1"/>
            </a:solidFill>
          </a:ln>
        </p:spPr>
        <p:txBody>
          <a:bodyPr wrap="square" rtlCol="0">
            <a:spAutoFit/>
          </a:bodyPr>
          <a:lstStyle/>
          <a:p>
            <a:pPr algn="ctr"/>
            <a:r>
              <a:rPr lang="it-IT" b="1" u="sng" dirty="0" smtClean="0">
                <a:latin typeface="Bookman Old Style" panose="02050604050505020204" pitchFamily="18" charset="0"/>
              </a:rPr>
              <a:t>Formule assolutorie dell’art. 530 c.p.p. </a:t>
            </a:r>
            <a:endParaRPr lang="it-IT" b="1" u="sng" dirty="0">
              <a:latin typeface="Bookman Old Style" panose="02050604050505020204" pitchFamily="18" charset="0"/>
            </a:endParaRPr>
          </a:p>
        </p:txBody>
      </p:sp>
      <p:cxnSp>
        <p:nvCxnSpPr>
          <p:cNvPr id="9" name="Connettore 2 8"/>
          <p:cNvCxnSpPr/>
          <p:nvPr/>
        </p:nvCxnSpPr>
        <p:spPr>
          <a:xfrm flipV="1">
            <a:off x="6035040" y="2179782"/>
            <a:ext cx="1067724" cy="10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8349673" y="2843844"/>
            <a:ext cx="0" cy="755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6587549" y="3656079"/>
            <a:ext cx="3273105" cy="20313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pPr algn="just"/>
            <a:r>
              <a:rPr lang="it-IT" dirty="0" smtClean="0">
                <a:latin typeface="Bookman Old Style" panose="02050604050505020204" pitchFamily="18" charset="0"/>
              </a:rPr>
              <a:t>SEMBREREBBE esclusa dal comma 1015 l’ipotesi in cui </a:t>
            </a:r>
            <a:r>
              <a:rPr lang="it-IT" b="1" u="sng" dirty="0" smtClean="0">
                <a:latin typeface="Bookman Old Style" panose="02050604050505020204" pitchFamily="18" charset="0"/>
              </a:rPr>
              <a:t>il reato sia stato commesso da persona non imputabile (85 C.p.) o non punibile per altra ragione</a:t>
            </a:r>
            <a:endParaRPr lang="it-IT" b="1" u="sng" dirty="0">
              <a:latin typeface="Bookman Old Style" panose="02050604050505020204" pitchFamily="18" charset="0"/>
            </a:endParaRPr>
          </a:p>
        </p:txBody>
      </p:sp>
      <p:cxnSp>
        <p:nvCxnSpPr>
          <p:cNvPr id="16" name="Connettore 2 15"/>
          <p:cNvCxnSpPr/>
          <p:nvPr/>
        </p:nvCxnSpPr>
        <p:spPr>
          <a:xfrm>
            <a:off x="10023565" y="4293326"/>
            <a:ext cx="6357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10774433" y="3831661"/>
            <a:ext cx="1175914" cy="1200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38100">
            <a:solidFill>
              <a:schemeClr val="tx1"/>
            </a:solidFill>
          </a:ln>
        </p:spPr>
        <p:txBody>
          <a:bodyPr wrap="square" rtlCol="0">
            <a:spAutoFit/>
          </a:bodyPr>
          <a:lstStyle/>
          <a:p>
            <a:pPr algn="ctr"/>
            <a:r>
              <a:rPr lang="it-IT" b="1" dirty="0" smtClean="0">
                <a:latin typeface="Bookman Old Style" panose="02050604050505020204" pitchFamily="18" charset="0"/>
              </a:rPr>
              <a:t>EX. </a:t>
            </a:r>
          </a:p>
          <a:p>
            <a:pPr algn="ctr"/>
            <a:r>
              <a:rPr lang="it-IT" b="1" dirty="0" smtClean="0">
                <a:latin typeface="Bookman Old Style" panose="02050604050505020204" pitchFamily="18" charset="0"/>
              </a:rPr>
              <a:t>ART. 131 BIS C.P. </a:t>
            </a:r>
            <a:endParaRPr lang="it-IT" b="1" dirty="0">
              <a:latin typeface="Bookman Old Style" panose="02050604050505020204" pitchFamily="18" charset="0"/>
            </a:endParaRPr>
          </a:p>
        </p:txBody>
      </p:sp>
      <p:cxnSp>
        <p:nvCxnSpPr>
          <p:cNvPr id="20" name="Connettore 2 19"/>
          <p:cNvCxnSpPr/>
          <p:nvPr/>
        </p:nvCxnSpPr>
        <p:spPr>
          <a:xfrm>
            <a:off x="8038011" y="5410405"/>
            <a:ext cx="0" cy="461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544285" y="5974080"/>
            <a:ext cx="10981509"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rtlCol="0">
            <a:spAutoFit/>
          </a:bodyPr>
          <a:lstStyle/>
          <a:p>
            <a:pPr algn="just"/>
            <a:r>
              <a:rPr lang="it-IT" sz="1200" dirty="0" smtClean="0">
                <a:latin typeface="Bookman Old Style" panose="02050604050505020204" pitchFamily="18" charset="0"/>
              </a:rPr>
              <a:t>PARREBBE ESCLUSA anche l’ipotesi di cui all’art. 530 comma 3 c.p.p. a norma del quale, se vi è prova che il fatto è stato commesso in presenza di una causa di giustificazione o di una causa personale di non punibilità ovvero vi è dubbio sull’esistenza delle stesse, il giudice pronuncia sentenza di assoluzione a norma del comma 1 </a:t>
            </a:r>
            <a:endParaRPr lang="it-IT" sz="1200" dirty="0">
              <a:latin typeface="Bookman Old Style" panose="02050604050505020204" pitchFamily="18" charset="0"/>
            </a:endParaRPr>
          </a:p>
        </p:txBody>
      </p:sp>
    </p:spTree>
    <p:extLst>
      <p:ext uri="{BB962C8B-B14F-4D97-AF65-F5344CB8AC3E}">
        <p14:creationId xmlns:p14="http://schemas.microsoft.com/office/powerpoint/2010/main" val="71994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72998" y="2185907"/>
            <a:ext cx="7910482" cy="445002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prstDash val="dashDot"/>
          </a:ln>
        </p:spPr>
        <p:txBody>
          <a:bodyPr>
            <a:normAutofit/>
          </a:bodyPr>
          <a:lstStyle/>
          <a:p>
            <a:pPr marL="0" indent="0" algn="just">
              <a:buNone/>
            </a:pPr>
            <a:endParaRPr lang="it-IT" sz="2100" dirty="0">
              <a:solidFill>
                <a:schemeClr val="tx1"/>
              </a:solidFill>
              <a:latin typeface="Bookman Old Style" panose="02050604050505020204" pitchFamily="18" charset="0"/>
            </a:endParaRPr>
          </a:p>
          <a:p>
            <a:pPr marL="0" indent="0" algn="just">
              <a:buNone/>
            </a:pPr>
            <a:r>
              <a:rPr lang="it-IT" sz="2400" dirty="0" smtClean="0">
                <a:solidFill>
                  <a:schemeClr val="tx1"/>
                </a:solidFill>
                <a:latin typeface="Bookman Old Style" panose="02050604050505020204" pitchFamily="18" charset="0"/>
              </a:rPr>
              <a:t>il Giudice </a:t>
            </a:r>
            <a:r>
              <a:rPr lang="it-IT" sz="2400" dirty="0">
                <a:solidFill>
                  <a:schemeClr val="tx1"/>
                </a:solidFill>
                <a:latin typeface="Bookman Old Style" panose="02050604050505020204" pitchFamily="18" charset="0"/>
              </a:rPr>
              <a:t>pronuncia sentenza di assoluzione anche quando </a:t>
            </a:r>
            <a:r>
              <a:rPr lang="it-IT" sz="2400" u="sng" dirty="0">
                <a:solidFill>
                  <a:schemeClr val="tx1"/>
                </a:solidFill>
                <a:latin typeface="Bookman Old Style" panose="02050604050505020204" pitchFamily="18" charset="0"/>
              </a:rPr>
              <a:t>manca, è insufficiente o è contraddittoria la prova che il fatto sussiste, che l’imputato lo ha commesso, che il fatto costituisce reato o che il reato è stato commesso da persona imputabile</a:t>
            </a:r>
            <a:r>
              <a:rPr lang="it-IT" sz="2400" dirty="0">
                <a:solidFill>
                  <a:schemeClr val="tx1"/>
                </a:solidFill>
                <a:latin typeface="Bookman Old Style" panose="02050604050505020204" pitchFamily="18" charset="0"/>
              </a:rPr>
              <a:t>. </a:t>
            </a:r>
            <a:endParaRPr lang="it-IT" sz="2400" dirty="0" smtClean="0">
              <a:solidFill>
                <a:schemeClr val="tx1"/>
              </a:solidFill>
              <a:latin typeface="Bookman Old Style" panose="02050604050505020204" pitchFamily="18" charset="0"/>
            </a:endParaRPr>
          </a:p>
          <a:p>
            <a:pPr marL="0" indent="0" algn="just">
              <a:buNone/>
            </a:pPr>
            <a:endParaRPr lang="it-IT" sz="1700" dirty="0" smtClean="0">
              <a:solidFill>
                <a:schemeClr val="tx1"/>
              </a:solidFill>
              <a:latin typeface="Bookman Old Style" panose="02050604050505020204" pitchFamily="18" charset="0"/>
            </a:endParaRPr>
          </a:p>
          <a:p>
            <a:pPr marL="0" indent="0" algn="just">
              <a:buNone/>
            </a:pPr>
            <a:r>
              <a:rPr lang="it-IT" sz="1700" dirty="0" smtClean="0">
                <a:solidFill>
                  <a:schemeClr val="tx1"/>
                </a:solidFill>
                <a:latin typeface="Bookman Old Style" panose="02050604050505020204" pitchFamily="18" charset="0"/>
              </a:rPr>
              <a:t>Come </a:t>
            </a:r>
            <a:r>
              <a:rPr lang="it-IT" sz="1700" dirty="0">
                <a:solidFill>
                  <a:schemeClr val="tx1"/>
                </a:solidFill>
                <a:latin typeface="Bookman Old Style" panose="02050604050505020204" pitchFamily="18" charset="0"/>
              </a:rPr>
              <a:t>noto, questo comma sostituisce la precedente assoluzione “per insufficienza di prove” in base al noto principio della presunzione d’innocenza ex articolo 27 </a:t>
            </a:r>
            <a:r>
              <a:rPr lang="it-IT" sz="1700" dirty="0" smtClean="0">
                <a:solidFill>
                  <a:schemeClr val="tx1"/>
                </a:solidFill>
                <a:latin typeface="Bookman Old Style" panose="02050604050505020204" pitchFamily="18" charset="0"/>
              </a:rPr>
              <a:t>Costituzione </a:t>
            </a:r>
            <a:r>
              <a:rPr lang="it-IT" sz="1700" dirty="0">
                <a:solidFill>
                  <a:schemeClr val="tx1"/>
                </a:solidFill>
                <a:latin typeface="Bookman Old Style" panose="02050604050505020204" pitchFamily="18" charset="0"/>
              </a:rPr>
              <a:t>dovendosi considerare non colpevole a ogni effetto chi sia stato accusato di un fatto criminoso qualora l’accusa non sia pienamente </a:t>
            </a:r>
            <a:r>
              <a:rPr lang="it-IT" sz="1700" dirty="0" smtClean="0">
                <a:solidFill>
                  <a:schemeClr val="tx1"/>
                </a:solidFill>
                <a:latin typeface="Bookman Old Style" panose="02050604050505020204" pitchFamily="18" charset="0"/>
              </a:rPr>
              <a:t>provata</a:t>
            </a:r>
            <a:endParaRPr lang="it-IT" sz="1700" dirty="0">
              <a:solidFill>
                <a:schemeClr val="tx1"/>
              </a:solidFill>
              <a:latin typeface="Bookman Old Style" panose="02050604050505020204" pitchFamily="18" charset="0"/>
            </a:endParaRPr>
          </a:p>
        </p:txBody>
      </p:sp>
      <p:sp>
        <p:nvSpPr>
          <p:cNvPr id="4" name="Rettangolo 3"/>
          <p:cNvSpPr/>
          <p:nvPr/>
        </p:nvSpPr>
        <p:spPr>
          <a:xfrm>
            <a:off x="3344091" y="104503"/>
            <a:ext cx="6043749" cy="724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CasellaDiTesto 4"/>
          <p:cNvSpPr txBox="1"/>
          <p:nvPr/>
        </p:nvSpPr>
        <p:spPr>
          <a:xfrm>
            <a:off x="3656559" y="182365"/>
            <a:ext cx="5497275" cy="646331"/>
          </a:xfrm>
          <a:prstGeom prst="rect">
            <a:avLst/>
          </a:prstGeom>
          <a:noFill/>
        </p:spPr>
        <p:txBody>
          <a:bodyPr wrap="square" rtlCol="0">
            <a:spAutoFit/>
          </a:bodyPr>
          <a:lstStyle/>
          <a:p>
            <a:pPr algn="ctr"/>
            <a:r>
              <a:rPr lang="it-IT" b="1" dirty="0" smtClean="0">
                <a:solidFill>
                  <a:schemeClr val="bg1"/>
                </a:solidFill>
                <a:latin typeface="Bookman Old Style" panose="02050604050505020204" pitchFamily="18" charset="0"/>
              </a:rPr>
              <a:t>Più complessa è l’ipotesi dell’art. 530 comma 2 c.p.p.</a:t>
            </a:r>
            <a:endParaRPr lang="it-IT" b="1" dirty="0">
              <a:solidFill>
                <a:schemeClr val="bg1"/>
              </a:solidFill>
              <a:latin typeface="Bookman Old Style" panose="02050604050505020204" pitchFamily="18" charset="0"/>
            </a:endParaRPr>
          </a:p>
        </p:txBody>
      </p:sp>
      <p:sp>
        <p:nvSpPr>
          <p:cNvPr id="6" name="Freccia in giù 5"/>
          <p:cNvSpPr/>
          <p:nvPr/>
        </p:nvSpPr>
        <p:spPr>
          <a:xfrm>
            <a:off x="5851282" y="828696"/>
            <a:ext cx="553915" cy="11781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Freccia curva 1"/>
          <p:cNvSpPr/>
          <p:nvPr/>
        </p:nvSpPr>
        <p:spPr>
          <a:xfrm rot="5400000">
            <a:off x="9857057" y="5355772"/>
            <a:ext cx="1506582" cy="10537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1253210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37044" y="1677125"/>
            <a:ext cx="4657768" cy="501675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pPr marL="0" indent="0" algn="just">
              <a:buNone/>
            </a:pPr>
            <a:endParaRPr lang="it-IT" sz="2500" dirty="0">
              <a:solidFill>
                <a:schemeClr val="tx1"/>
              </a:solidFill>
              <a:latin typeface="Bookman Old Style" panose="02050604050505020204" pitchFamily="18" charset="0"/>
            </a:endParaRPr>
          </a:p>
          <a:p>
            <a:pPr marL="0" indent="0" algn="just">
              <a:buNone/>
            </a:pPr>
            <a:endParaRPr lang="it-IT" sz="2500" b="1" u="sng" dirty="0">
              <a:solidFill>
                <a:schemeClr val="tx1"/>
              </a:solidFill>
              <a:latin typeface="Bookman Old Style" panose="02050604050505020204" pitchFamily="18" charset="0"/>
            </a:endParaRPr>
          </a:p>
          <a:p>
            <a:pPr lvl="0" algn="just"/>
            <a:endParaRPr lang="it-IT" dirty="0"/>
          </a:p>
        </p:txBody>
      </p:sp>
      <p:sp>
        <p:nvSpPr>
          <p:cNvPr id="4" name="Rettangolo 3"/>
          <p:cNvSpPr/>
          <p:nvPr/>
        </p:nvSpPr>
        <p:spPr>
          <a:xfrm>
            <a:off x="3306179" y="364457"/>
            <a:ext cx="3745524" cy="483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CasellaDiTesto 4"/>
          <p:cNvSpPr txBox="1"/>
          <p:nvPr/>
        </p:nvSpPr>
        <p:spPr>
          <a:xfrm>
            <a:off x="1119093" y="421580"/>
            <a:ext cx="8119695" cy="369332"/>
          </a:xfrm>
          <a:prstGeom prst="rect">
            <a:avLst/>
          </a:prstGeom>
          <a:noFill/>
        </p:spPr>
        <p:txBody>
          <a:bodyPr wrap="square" rtlCol="0">
            <a:spAutoFit/>
          </a:bodyPr>
          <a:lstStyle/>
          <a:p>
            <a:pPr algn="ctr"/>
            <a:r>
              <a:rPr lang="it-IT" b="1" dirty="0" smtClean="0">
                <a:solidFill>
                  <a:schemeClr val="bg1"/>
                </a:solidFill>
                <a:latin typeface="Bookman Old Style" panose="02050604050505020204" pitchFamily="18" charset="0"/>
              </a:rPr>
              <a:t>SPUNTI INTERPRETATIVI</a:t>
            </a:r>
            <a:endParaRPr lang="it-IT" b="1" dirty="0">
              <a:solidFill>
                <a:schemeClr val="bg1"/>
              </a:solidFill>
              <a:latin typeface="Bookman Old Style" panose="02050604050505020204" pitchFamily="18" charset="0"/>
            </a:endParaRPr>
          </a:p>
        </p:txBody>
      </p:sp>
      <p:sp>
        <p:nvSpPr>
          <p:cNvPr id="6" name="Freccia in giù 5"/>
          <p:cNvSpPr/>
          <p:nvPr/>
        </p:nvSpPr>
        <p:spPr>
          <a:xfrm>
            <a:off x="3708446" y="848034"/>
            <a:ext cx="553915" cy="6759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CasellaDiTesto 6"/>
          <p:cNvSpPr txBox="1"/>
          <p:nvPr/>
        </p:nvSpPr>
        <p:spPr>
          <a:xfrm>
            <a:off x="637044" y="1677125"/>
            <a:ext cx="4354286" cy="5016758"/>
          </a:xfrm>
          <a:prstGeom prst="rect">
            <a:avLst/>
          </a:prstGeom>
          <a:noFill/>
        </p:spPr>
        <p:txBody>
          <a:bodyPr wrap="square" rtlCol="0">
            <a:spAutoFit/>
          </a:bodyPr>
          <a:lstStyle/>
          <a:p>
            <a:pPr algn="just"/>
            <a:r>
              <a:rPr lang="it-IT" sz="1600" dirty="0" smtClean="0">
                <a:latin typeface="Bookman Old Style" panose="02050604050505020204" pitchFamily="18" charset="0"/>
              </a:rPr>
              <a:t>una </a:t>
            </a:r>
            <a:r>
              <a:rPr lang="it-IT" sz="1600" dirty="0">
                <a:latin typeface="Bookman Old Style" panose="02050604050505020204" pitchFamily="18" charset="0"/>
              </a:rPr>
              <a:t>sorta d’indennizzo </a:t>
            </a:r>
            <a:r>
              <a:rPr lang="it-IT" sz="1600" dirty="0" smtClean="0">
                <a:latin typeface="Bookman Old Style" panose="02050604050505020204" pitchFamily="18" charset="0"/>
              </a:rPr>
              <a:t>era </a:t>
            </a:r>
            <a:r>
              <a:rPr lang="it-IT" sz="1600" dirty="0">
                <a:latin typeface="Bookman Old Style" panose="02050604050505020204" pitchFamily="18" charset="0"/>
              </a:rPr>
              <a:t>stato già previsto </a:t>
            </a:r>
            <a:r>
              <a:rPr lang="it-IT" sz="1600" b="1" u="sng" dirty="0">
                <a:latin typeface="Bookman Old Style" panose="02050604050505020204" pitchFamily="18" charset="0"/>
              </a:rPr>
              <a:t>nell’articolo 18, comma 1, del Dl 25 marzo 1997 n. 67, convertito in legge 23 maggio 1997 n. 135</a:t>
            </a:r>
            <a:r>
              <a:rPr lang="it-IT" sz="1600" dirty="0">
                <a:latin typeface="Bookman Old Style" panose="02050604050505020204" pitchFamily="18" charset="0"/>
              </a:rPr>
              <a:t>: le spese legali relative a giudizi per responsabilità civile, penale e amministrativa, promossi nei confronti di </a:t>
            </a:r>
            <a:r>
              <a:rPr lang="it-IT" sz="1600" b="1" u="sng" dirty="0">
                <a:latin typeface="Bookman Old Style" panose="02050604050505020204" pitchFamily="18" charset="0"/>
              </a:rPr>
              <a:t>dipendenti di amministrazioni statali </a:t>
            </a:r>
            <a:r>
              <a:rPr lang="it-IT" sz="1600" dirty="0">
                <a:latin typeface="Bookman Old Style" panose="02050604050505020204" pitchFamily="18" charset="0"/>
              </a:rPr>
              <a:t>(ed esteso ai giudici di pace dalla recentissima sentenza della Consulta 18 novembre-9 dicembre 2020 n. 267) </a:t>
            </a:r>
            <a:r>
              <a:rPr lang="it-IT" sz="1600" b="1" u="sng" dirty="0">
                <a:latin typeface="Bookman Old Style" panose="02050604050505020204" pitchFamily="18" charset="0"/>
              </a:rPr>
              <a:t>in conseguenza di fatti e atti connessi con l’espletamento del servizio o con l’assolvimento di obblighi istituzionali e conclusi con sentenza o provvedimento che escluda la loro responsabilità, sono rimborsate dalle Amministrazioni di appartenenza nei limiti riconosciuti congrui dall’Avvocatura dello Stato</a:t>
            </a:r>
            <a:endParaRPr lang="it-IT" sz="1600" b="1" u="sng" dirty="0">
              <a:effectLst/>
              <a:latin typeface="Bookman Old Style" panose="02050604050505020204" pitchFamily="18" charset="0"/>
            </a:endParaRPr>
          </a:p>
        </p:txBody>
      </p:sp>
      <p:cxnSp>
        <p:nvCxnSpPr>
          <p:cNvPr id="14" name="Connettore 2 13"/>
          <p:cNvCxnSpPr/>
          <p:nvPr/>
        </p:nvCxnSpPr>
        <p:spPr>
          <a:xfrm>
            <a:off x="5294812" y="2125162"/>
            <a:ext cx="15390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6956565" y="1044308"/>
            <a:ext cx="4180115" cy="246221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w="76200">
            <a:solidFill>
              <a:schemeClr val="tx1"/>
            </a:solidFill>
          </a:ln>
        </p:spPr>
        <p:txBody>
          <a:bodyPr wrap="square" rtlCol="0">
            <a:spAutoFit/>
          </a:bodyPr>
          <a:lstStyle/>
          <a:p>
            <a:pPr algn="just"/>
            <a:r>
              <a:rPr lang="it-IT" sz="1400" b="1" u="sng" dirty="0" smtClean="0">
                <a:latin typeface="Bookman Old Style" panose="02050604050505020204" pitchFamily="18" charset="0"/>
              </a:rPr>
              <a:t>AD AVVISO DELLA SENTENZA N. 10727/2019 DEL TAR DEL LAZIO È LEGITTIMO IL PROVVEDIMENTO CON IL QUALE LA PA NEGHI IL RIMBORSO DELLE SPESE LEGALI NEL CASO IN CUI L’ASSOLUZIONE DEL DIPENDENTE PUBBLICO SIA INTERVENUTA AI SENSI DELL’ARTICOLO 530, COMMA 2, DEL C.P.P., ATTESO CHE TALE ASSOLUZIONE NON ESCLUDE AFFATTO LA RESPONSABILITÀ DELL’IMPUTATO</a:t>
            </a:r>
            <a:endParaRPr lang="it-IT" sz="1400" b="1" u="sng" dirty="0">
              <a:latin typeface="Bookman Old Style" panose="02050604050505020204" pitchFamily="18" charset="0"/>
            </a:endParaRPr>
          </a:p>
        </p:txBody>
      </p:sp>
      <p:sp>
        <p:nvSpPr>
          <p:cNvPr id="2" name="Freccia circolare a destra 1"/>
          <p:cNvSpPr/>
          <p:nvPr/>
        </p:nvSpPr>
        <p:spPr>
          <a:xfrm>
            <a:off x="2557242" y="145710"/>
            <a:ext cx="748937" cy="63670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cxnSp>
        <p:nvCxnSpPr>
          <p:cNvPr id="9" name="Connettore 2 8"/>
          <p:cNvCxnSpPr/>
          <p:nvPr/>
        </p:nvCxnSpPr>
        <p:spPr>
          <a:xfrm flipH="1">
            <a:off x="8774545" y="3506521"/>
            <a:ext cx="3695" cy="612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6689767" y="4263881"/>
            <a:ext cx="4446913" cy="224676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rtlCol="0">
            <a:spAutoFit/>
          </a:bodyPr>
          <a:lstStyle/>
          <a:p>
            <a:pPr algn="ctr"/>
            <a:r>
              <a:rPr lang="it-IT" sz="1400" dirty="0" smtClean="0">
                <a:latin typeface="Bookman Old Style" panose="02050604050505020204" pitchFamily="18" charset="0"/>
              </a:rPr>
              <a:t>ad </a:t>
            </a:r>
            <a:r>
              <a:rPr lang="it-IT" sz="1400" dirty="0">
                <a:latin typeface="Bookman Old Style" panose="02050604050505020204" pitchFamily="18" charset="0"/>
              </a:rPr>
              <a:t>avviso del Tar, non è sempre possibile trarre da un giudicato di assoluzione dalla responsabilità penale la conseguenza automatica dell’insussistenza di tutti i fatti posti a fondamento dell’imputazione, potendo verificarsi che alcuni di tali fatti pur essendosi rivelati, nella loro indiscussa materialità, non decisivi per la configurazione del reato contestato possano conservare una loro rilevanza ai fini </a:t>
            </a:r>
            <a:r>
              <a:rPr lang="it-IT" sz="1400" dirty="0" smtClean="0">
                <a:latin typeface="Bookman Old Style" panose="02050604050505020204" pitchFamily="18" charset="0"/>
              </a:rPr>
              <a:t>civilistici</a:t>
            </a:r>
            <a:r>
              <a:rPr lang="it-IT" sz="1400" dirty="0">
                <a:latin typeface="Bookman Old Style" panose="02050604050505020204" pitchFamily="18" charset="0"/>
              </a:rPr>
              <a:t> </a:t>
            </a:r>
          </a:p>
        </p:txBody>
      </p:sp>
    </p:spTree>
    <p:extLst>
      <p:ext uri="{BB962C8B-B14F-4D97-AF65-F5344CB8AC3E}">
        <p14:creationId xmlns:p14="http://schemas.microsoft.com/office/powerpoint/2010/main" val="4259608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346315" y="1206323"/>
            <a:ext cx="6692629" cy="535531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just"/>
            <a:r>
              <a:rPr lang="it-IT" dirty="0">
                <a:latin typeface="Bookman Old Style" panose="02050604050505020204" pitchFamily="18" charset="0"/>
              </a:rPr>
              <a:t>Si </a:t>
            </a:r>
            <a:r>
              <a:rPr lang="it-IT" dirty="0" smtClean="0">
                <a:latin typeface="Bookman Old Style" panose="02050604050505020204" pitchFamily="18" charset="0"/>
              </a:rPr>
              <a:t>osservi </a:t>
            </a:r>
            <a:r>
              <a:rPr lang="it-IT" dirty="0">
                <a:latin typeface="Bookman Old Style" panose="02050604050505020204" pitchFamily="18" charset="0"/>
              </a:rPr>
              <a:t>che un altro tipo d’indennizzo (</a:t>
            </a:r>
            <a:r>
              <a:rPr lang="it-IT" b="1" u="sng" dirty="0">
                <a:latin typeface="Bookman Old Style" panose="02050604050505020204" pitchFamily="18" charset="0"/>
              </a:rPr>
              <a:t>non alternativo, ma eventualmente da aggiungere a quello adesso introdotto</a:t>
            </a:r>
            <a:r>
              <a:rPr lang="it-IT" dirty="0">
                <a:latin typeface="Bookman Old Style" panose="02050604050505020204" pitchFamily="18" charset="0"/>
              </a:rPr>
              <a:t>) era già previsto </a:t>
            </a:r>
            <a:r>
              <a:rPr lang="it-IT" b="1" u="sng" dirty="0">
                <a:latin typeface="Bookman Old Style" panose="02050604050505020204" pitchFamily="18" charset="0"/>
              </a:rPr>
              <a:t>dall’articolo </a:t>
            </a:r>
            <a:r>
              <a:rPr lang="it-IT" b="1" u="sng" dirty="0" smtClean="0">
                <a:latin typeface="Bookman Old Style" panose="02050604050505020204" pitchFamily="18" charset="0"/>
              </a:rPr>
              <a:t>314 </a:t>
            </a:r>
            <a:r>
              <a:rPr lang="it-IT" b="1" u="sng" dirty="0">
                <a:latin typeface="Bookman Old Style" panose="02050604050505020204" pitchFamily="18" charset="0"/>
              </a:rPr>
              <a:t>del codice di procedura penale</a:t>
            </a:r>
            <a:r>
              <a:rPr lang="it-IT" dirty="0">
                <a:latin typeface="Bookman Old Style" panose="02050604050505020204" pitchFamily="18" charset="0"/>
              </a:rPr>
              <a:t>, a norma del quale (comma 1) chi è stato prosciolto con sentenza irrevocabile perché il fatto non sussiste, per non aver commesso il fatto, perché il fatto non costituisce reato o non è previsto dalla legge come reato, ha diritto a un’equa riparazione </a:t>
            </a:r>
            <a:r>
              <a:rPr lang="it-IT" b="1" u="sng" dirty="0">
                <a:latin typeface="Bookman Old Style" panose="02050604050505020204" pitchFamily="18" charset="0"/>
              </a:rPr>
              <a:t>per la custodia cautelare subita</a:t>
            </a:r>
            <a:r>
              <a:rPr lang="it-IT" dirty="0">
                <a:latin typeface="Bookman Old Style" panose="02050604050505020204" pitchFamily="18" charset="0"/>
              </a:rPr>
              <a:t>, con la precisazione però «</a:t>
            </a:r>
            <a:r>
              <a:rPr lang="it-IT" i="1" dirty="0">
                <a:latin typeface="Bookman Old Style" panose="02050604050505020204" pitchFamily="18" charset="0"/>
              </a:rPr>
              <a:t>qualora non vi abbia dato o concorso a darvi causa per dolo o colpa grave</a:t>
            </a:r>
            <a:r>
              <a:rPr lang="it-IT" dirty="0">
                <a:latin typeface="Bookman Old Style" panose="02050604050505020204" pitchFamily="18" charset="0"/>
              </a:rPr>
              <a:t>», precisazione quest’ultima che tuttavia che </a:t>
            </a:r>
            <a:r>
              <a:rPr lang="it-IT" b="1" u="sng" dirty="0">
                <a:latin typeface="Bookman Old Style" panose="02050604050505020204" pitchFamily="18" charset="0"/>
              </a:rPr>
              <a:t>non si rinviene nell’articolato ora in esame della legge del bilancio 2021</a:t>
            </a:r>
            <a:r>
              <a:rPr lang="it-IT" dirty="0">
                <a:latin typeface="Bookman Old Style" panose="02050604050505020204" pitchFamily="18" charset="0"/>
              </a:rPr>
              <a:t>, per cui è da ritenere che di tale evenienza - come nel caso della confessione poi ritrattata - non si debba tener conto ai fini del rimborso delle spese della difesa, stabilendo il successivo </a:t>
            </a:r>
            <a:r>
              <a:rPr lang="it-IT" b="1" u="sng" dirty="0" smtClean="0">
                <a:latin typeface="Bookman Old Style" panose="02050604050505020204" pitchFamily="18" charset="0"/>
              </a:rPr>
              <a:t>COMMA 1019</a:t>
            </a:r>
            <a:r>
              <a:rPr lang="it-IT" dirty="0" smtClean="0">
                <a:latin typeface="Bookman Old Style" panose="02050604050505020204" pitchFamily="18" charset="0"/>
              </a:rPr>
              <a:t>, </a:t>
            </a:r>
            <a:r>
              <a:rPr lang="it-IT" dirty="0">
                <a:latin typeface="Bookman Old Style" panose="02050604050505020204" pitchFamily="18" charset="0"/>
              </a:rPr>
              <a:t>che si attribuisca rilievo, coll’emanando decreto ministeriale, esclusivamente al numero di gradi di giudizio cui l’assolto è stato sottoposto e alla durata del giudizio. </a:t>
            </a:r>
          </a:p>
        </p:txBody>
      </p:sp>
      <p:sp>
        <p:nvSpPr>
          <p:cNvPr id="5" name="CasellaDiTesto 4"/>
          <p:cNvSpPr txBox="1"/>
          <p:nvPr/>
        </p:nvSpPr>
        <p:spPr>
          <a:xfrm>
            <a:off x="3064212" y="272375"/>
            <a:ext cx="7256834" cy="64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txBody>
          <a:bodyPr wrap="square" rtlCol="0">
            <a:spAutoFit/>
          </a:bodyPr>
          <a:lstStyle/>
          <a:p>
            <a:pPr algn="ctr"/>
            <a:r>
              <a:rPr lang="it-IT" b="1" dirty="0" smtClean="0">
                <a:solidFill>
                  <a:schemeClr val="bg1"/>
                </a:solidFill>
                <a:latin typeface="Bookman Old Style" panose="02050604050505020204" pitchFamily="18" charset="0"/>
              </a:rPr>
              <a:t>ALTRO SPUNTO INTERPRETATIVO… GIURISPRUDENZA IN TEMA DI RIPARAZIONE PER INGIUSTA DETENZIONE </a:t>
            </a:r>
            <a:endParaRPr lang="it-IT"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3917443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37044" y="1677125"/>
            <a:ext cx="4657768" cy="237236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pPr marL="0" indent="0" algn="just">
              <a:buNone/>
            </a:pPr>
            <a:endParaRPr lang="it-IT" sz="2500" dirty="0">
              <a:solidFill>
                <a:schemeClr val="tx1"/>
              </a:solidFill>
              <a:latin typeface="Bookman Old Style" panose="02050604050505020204" pitchFamily="18" charset="0"/>
            </a:endParaRPr>
          </a:p>
          <a:p>
            <a:pPr marL="0" indent="0" algn="just">
              <a:buNone/>
            </a:pPr>
            <a:endParaRPr lang="it-IT" sz="2500" b="1" u="sng" dirty="0">
              <a:solidFill>
                <a:schemeClr val="tx1"/>
              </a:solidFill>
              <a:latin typeface="Bookman Old Style" panose="02050604050505020204" pitchFamily="18" charset="0"/>
            </a:endParaRPr>
          </a:p>
          <a:p>
            <a:pPr lvl="0" algn="just"/>
            <a:endParaRPr lang="it-IT" dirty="0"/>
          </a:p>
        </p:txBody>
      </p:sp>
      <p:sp>
        <p:nvSpPr>
          <p:cNvPr id="4" name="Rettangolo 3"/>
          <p:cNvSpPr/>
          <p:nvPr/>
        </p:nvSpPr>
        <p:spPr>
          <a:xfrm>
            <a:off x="2198580" y="495567"/>
            <a:ext cx="3647743" cy="483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CasellaDiTesto 4"/>
          <p:cNvSpPr txBox="1"/>
          <p:nvPr/>
        </p:nvSpPr>
        <p:spPr>
          <a:xfrm>
            <a:off x="0" y="552048"/>
            <a:ext cx="8119695" cy="307777"/>
          </a:xfrm>
          <a:prstGeom prst="rect">
            <a:avLst/>
          </a:prstGeom>
          <a:noFill/>
        </p:spPr>
        <p:txBody>
          <a:bodyPr wrap="square" rtlCol="0">
            <a:spAutoFit/>
          </a:bodyPr>
          <a:lstStyle/>
          <a:p>
            <a:pPr algn="ctr"/>
            <a:r>
              <a:rPr lang="it-IT" sz="1400" b="1" dirty="0" smtClean="0">
                <a:solidFill>
                  <a:schemeClr val="bg1"/>
                </a:solidFill>
                <a:latin typeface="Bookman Old Style" panose="02050604050505020204" pitchFamily="18" charset="0"/>
              </a:rPr>
              <a:t>E QUANTO ALL’ART.129 C.P.P? </a:t>
            </a:r>
            <a:endParaRPr lang="it-IT" sz="1400" b="1" dirty="0">
              <a:solidFill>
                <a:schemeClr val="bg1"/>
              </a:solidFill>
              <a:latin typeface="Bookman Old Style" panose="02050604050505020204" pitchFamily="18" charset="0"/>
            </a:endParaRPr>
          </a:p>
        </p:txBody>
      </p:sp>
      <p:sp>
        <p:nvSpPr>
          <p:cNvPr id="6" name="Freccia in giù 5"/>
          <p:cNvSpPr/>
          <p:nvPr/>
        </p:nvSpPr>
        <p:spPr>
          <a:xfrm>
            <a:off x="3434553" y="967606"/>
            <a:ext cx="553915" cy="6759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CasellaDiTesto 6"/>
          <p:cNvSpPr txBox="1"/>
          <p:nvPr/>
        </p:nvSpPr>
        <p:spPr>
          <a:xfrm>
            <a:off x="777086" y="1832253"/>
            <a:ext cx="4354286" cy="2062103"/>
          </a:xfrm>
          <a:prstGeom prst="rect">
            <a:avLst/>
          </a:prstGeom>
          <a:noFill/>
        </p:spPr>
        <p:txBody>
          <a:bodyPr wrap="square" rtlCol="0">
            <a:spAutoFit/>
          </a:bodyPr>
          <a:lstStyle/>
          <a:p>
            <a:pPr algn="just"/>
            <a:r>
              <a:rPr lang="it-IT" sz="1600" dirty="0" smtClean="0">
                <a:latin typeface="Bookman Old Style" panose="02050604050505020204" pitchFamily="18" charset="0"/>
              </a:rPr>
              <a:t>in </a:t>
            </a:r>
            <a:r>
              <a:rPr lang="it-IT" sz="1600" dirty="0">
                <a:latin typeface="Bookman Old Style" panose="02050604050505020204" pitchFamily="18" charset="0"/>
              </a:rPr>
              <a:t>ogni stato e grado del processo, il giudice, il quale </a:t>
            </a:r>
            <a:r>
              <a:rPr lang="it-IT" sz="1600" dirty="0" smtClean="0">
                <a:latin typeface="Bookman Old Style" panose="02050604050505020204" pitchFamily="18" charset="0"/>
              </a:rPr>
              <a:t>riconosca che </a:t>
            </a:r>
            <a:r>
              <a:rPr lang="it-IT" sz="1600" dirty="0">
                <a:latin typeface="Bookman Old Style" panose="02050604050505020204" pitchFamily="18" charset="0"/>
              </a:rPr>
              <a:t>il fatto non sussiste o che l’imputato non lo ha commesso o che il fatto non costituisce reato o non è previsto dalla legge come reato ovvero che il reato è estinto o che manca una condizione di procedibilità, lo dichiara di ufficio con </a:t>
            </a:r>
            <a:r>
              <a:rPr lang="it-IT" sz="1600" dirty="0" smtClean="0">
                <a:latin typeface="Bookman Old Style" panose="02050604050505020204" pitchFamily="18" charset="0"/>
              </a:rPr>
              <a:t>sentenza</a:t>
            </a:r>
            <a:endParaRPr lang="it-IT" sz="1600" b="1" u="sng" dirty="0">
              <a:effectLst/>
              <a:latin typeface="Bookman Old Style" panose="02050604050505020204" pitchFamily="18" charset="0"/>
            </a:endParaRPr>
          </a:p>
        </p:txBody>
      </p:sp>
      <p:cxnSp>
        <p:nvCxnSpPr>
          <p:cNvPr id="14" name="Connettore 2 13"/>
          <p:cNvCxnSpPr/>
          <p:nvPr/>
        </p:nvCxnSpPr>
        <p:spPr>
          <a:xfrm>
            <a:off x="5294812" y="2863304"/>
            <a:ext cx="15390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6997294" y="2179636"/>
            <a:ext cx="5037688" cy="48320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wrap="square" rtlCol="0">
            <a:spAutoFit/>
          </a:bodyPr>
          <a:lstStyle/>
          <a:p>
            <a:pPr algn="just"/>
            <a:r>
              <a:rPr lang="it-IT" sz="1400" dirty="0" smtClean="0">
                <a:latin typeface="Bookman Old Style" panose="02050604050505020204" pitchFamily="18" charset="0"/>
              </a:rPr>
              <a:t>dubbio se </a:t>
            </a:r>
            <a:r>
              <a:rPr lang="it-IT" sz="1400" dirty="0">
                <a:latin typeface="Bookman Old Style" panose="02050604050505020204" pitchFamily="18" charset="0"/>
              </a:rPr>
              <a:t>anche una sentenza di non luogo a procedere </a:t>
            </a:r>
            <a:r>
              <a:rPr lang="it-IT" sz="1400" b="1" dirty="0">
                <a:latin typeface="Bookman Old Style" panose="02050604050505020204" pitchFamily="18" charset="0"/>
              </a:rPr>
              <a:t>emessa dal </a:t>
            </a:r>
            <a:r>
              <a:rPr lang="it-IT" sz="1400" b="1" dirty="0" smtClean="0">
                <a:latin typeface="Bookman Old Style" panose="02050604050505020204" pitchFamily="18" charset="0"/>
              </a:rPr>
              <a:t>GUP AI SENSI DELL’ART. 425 CPP PRIMO COMMA SECONDA PARTE NELLA PARTE IN CUI PREVEDE CHE IL GIUDICE PRONUNCIA SENTENZA DI NON LUOGO A PROCEDERE:</a:t>
            </a:r>
          </a:p>
          <a:p>
            <a:pPr algn="just"/>
            <a:r>
              <a:rPr lang="it-IT" sz="1400" b="1" dirty="0" smtClean="0">
                <a:latin typeface="Bookman Old Style" panose="02050604050505020204" pitchFamily="18" charset="0"/>
              </a:rPr>
              <a:t> «….. QUANDO RISULTA CHE IL FATTO NON SUSSISTE O CHE L’IMPUTATO NON LO HA COMMESSO O CHE IL FATTO NON COSTITUISCE REATO»</a:t>
            </a:r>
          </a:p>
          <a:p>
            <a:pPr algn="just"/>
            <a:r>
              <a:rPr lang="it-IT" sz="1400" b="1" dirty="0" smtClean="0">
                <a:latin typeface="Bookman Old Style" panose="02050604050505020204" pitchFamily="18" charset="0"/>
              </a:rPr>
              <a:t> CONSENTA DI RICHIEDERE IL RIMBORSO:</a:t>
            </a:r>
          </a:p>
          <a:p>
            <a:pPr algn="just"/>
            <a:r>
              <a:rPr lang="it-IT" sz="1400" dirty="0" smtClean="0">
                <a:latin typeface="Bookman Old Style" panose="02050604050505020204" pitchFamily="18" charset="0"/>
              </a:rPr>
              <a:t>LA </a:t>
            </a:r>
            <a:r>
              <a:rPr lang="it-IT" sz="1400" b="1" dirty="0" smtClean="0">
                <a:latin typeface="Bookman Old Style" panose="02050604050505020204" pitchFamily="18" charset="0"/>
              </a:rPr>
              <a:t>RISPOSTA</a:t>
            </a:r>
            <a:r>
              <a:rPr lang="it-IT" sz="1400" dirty="0" smtClean="0">
                <a:latin typeface="Bookman Old Style" panose="02050604050505020204" pitchFamily="18" charset="0"/>
              </a:rPr>
              <a:t> A MIO AVVISO DEVE ESSERE </a:t>
            </a:r>
            <a:r>
              <a:rPr lang="it-IT" sz="1400" b="1" dirty="0" smtClean="0">
                <a:latin typeface="Bookman Old Style" panose="02050604050505020204" pitchFamily="18" charset="0"/>
              </a:rPr>
              <a:t>NEGATIVA</a:t>
            </a:r>
            <a:r>
              <a:rPr lang="it-IT" sz="1400" dirty="0" smtClean="0">
                <a:latin typeface="Bookman Old Style" panose="02050604050505020204" pitchFamily="18" charset="0"/>
              </a:rPr>
              <a:t> PERCHE’:</a:t>
            </a:r>
          </a:p>
          <a:p>
            <a:pPr algn="just"/>
            <a:r>
              <a:rPr lang="it-IT" sz="1400" dirty="0" smtClean="0">
                <a:latin typeface="Bookman Old Style" panose="02050604050505020204" pitchFamily="18" charset="0"/>
              </a:rPr>
              <a:t>LA LEGGE UTILIZZA LETTERALMENTE LA FORMULA DELL’ART. 530 E NON DI QUELLA EX ART. 425, CON CIO’ FACENDO UN SCELTA ED UNA SELEZIONE MOLTO PRECISA;</a:t>
            </a:r>
          </a:p>
          <a:p>
            <a:pPr algn="just"/>
            <a:r>
              <a:rPr lang="it-IT" sz="1400" dirty="0" smtClean="0">
                <a:latin typeface="Bookman Old Style" panose="02050604050505020204" pitchFamily="18" charset="0"/>
              </a:rPr>
              <a:t>A BEN GUARDARE POI SI TRATTA DI DUE FORMULE DI PROSCIOGLIMENTO DIFFERENTI:</a:t>
            </a:r>
          </a:p>
          <a:p>
            <a:pPr algn="just"/>
            <a:r>
              <a:rPr lang="it-IT" sz="1400" dirty="0" smtClean="0">
                <a:latin typeface="Bookman Old Style" panose="02050604050505020204" pitchFamily="18" charset="0"/>
              </a:rPr>
              <a:t>ASSOLUZIONE……(NEL CASO DI CUI ALL’ART. 530), E NON DOVERSI PROCEDERE…(NEL CASO DEL 425)</a:t>
            </a:r>
          </a:p>
          <a:p>
            <a:pPr algn="just"/>
            <a:r>
              <a:rPr lang="it-IT" sz="1400" dirty="0" smtClean="0">
                <a:latin typeface="Bookman Old Style" panose="02050604050505020204" pitchFamily="18" charset="0"/>
              </a:rPr>
              <a:t>…ANCHE SE IN LINEA TEORICA POTREBBERO ESSERE DUE SITUAZIONI SOVRAPPONIBILI.</a:t>
            </a:r>
          </a:p>
        </p:txBody>
      </p:sp>
      <p:sp>
        <p:nvSpPr>
          <p:cNvPr id="2" name="Freccia circolare a destra 1"/>
          <p:cNvSpPr/>
          <p:nvPr/>
        </p:nvSpPr>
        <p:spPr>
          <a:xfrm>
            <a:off x="1449643" y="266881"/>
            <a:ext cx="748937" cy="63670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2" name="CasellaDiTesto 11"/>
          <p:cNvSpPr txBox="1"/>
          <p:nvPr/>
        </p:nvSpPr>
        <p:spPr>
          <a:xfrm flipH="1">
            <a:off x="919593" y="4946315"/>
            <a:ext cx="3484307" cy="175432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txBody>
          <a:bodyPr wrap="square" rtlCol="0">
            <a:spAutoFit/>
          </a:bodyPr>
          <a:lstStyle/>
          <a:p>
            <a:pPr algn="ctr"/>
            <a:r>
              <a:rPr lang="it-IT" b="1" u="sng" dirty="0" smtClean="0">
                <a:solidFill>
                  <a:schemeClr val="bg1"/>
                </a:solidFill>
                <a:latin typeface="Bookman Old Style" panose="02050604050505020204" pitchFamily="18" charset="0"/>
              </a:rPr>
              <a:t>SI, LA LEGGE CONTEMPLA L’ART. 129 CPP:</a:t>
            </a:r>
          </a:p>
          <a:p>
            <a:pPr algn="ctr"/>
            <a:r>
              <a:rPr lang="it-IT" b="1" dirty="0" smtClean="0">
                <a:solidFill>
                  <a:schemeClr val="bg1"/>
                </a:solidFill>
                <a:latin typeface="Bookman Old Style" panose="02050604050505020204" pitchFamily="18" charset="0"/>
              </a:rPr>
              <a:t> DEVONO ESSERE RIMBORSATE LE SPESE LEGALI ANCHE IN QUESTO CASO </a:t>
            </a:r>
            <a:endParaRPr lang="it-IT" b="1" dirty="0">
              <a:solidFill>
                <a:schemeClr val="bg1"/>
              </a:solidFill>
              <a:latin typeface="Bookman Old Style" panose="02050604050505020204" pitchFamily="18" charset="0"/>
            </a:endParaRPr>
          </a:p>
        </p:txBody>
      </p:sp>
      <p:cxnSp>
        <p:nvCxnSpPr>
          <p:cNvPr id="16" name="Connettore 2 15"/>
          <p:cNvCxnSpPr/>
          <p:nvPr/>
        </p:nvCxnSpPr>
        <p:spPr>
          <a:xfrm>
            <a:off x="2486546" y="3963477"/>
            <a:ext cx="0" cy="913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7188740" y="552689"/>
            <a:ext cx="4513634" cy="36933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p:spPr>
        <p:txBody>
          <a:bodyPr wrap="square" rtlCol="0">
            <a:spAutoFit/>
          </a:bodyPr>
          <a:lstStyle/>
          <a:p>
            <a:pPr algn="ctr"/>
            <a:r>
              <a:rPr lang="it-IT" b="1" dirty="0" smtClean="0">
                <a:solidFill>
                  <a:schemeClr val="bg1"/>
                </a:solidFill>
                <a:latin typeface="Bookman Old Style" panose="02050604050505020204" pitchFamily="18" charset="0"/>
              </a:rPr>
              <a:t>E QUANTO AL 425 C.P.P.?</a:t>
            </a:r>
            <a:endParaRPr lang="it-IT" b="1" dirty="0">
              <a:solidFill>
                <a:schemeClr val="bg1"/>
              </a:solidFill>
              <a:latin typeface="Bookman Old Style" panose="02050604050505020204" pitchFamily="18" charset="0"/>
            </a:endParaRPr>
          </a:p>
        </p:txBody>
      </p:sp>
      <p:sp>
        <p:nvSpPr>
          <p:cNvPr id="9" name="Freccia circolare a destra 8"/>
          <p:cNvSpPr/>
          <p:nvPr/>
        </p:nvSpPr>
        <p:spPr>
          <a:xfrm>
            <a:off x="6536987" y="266880"/>
            <a:ext cx="535022" cy="7007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0" name="Freccia in giù 9"/>
          <p:cNvSpPr/>
          <p:nvPr/>
        </p:nvSpPr>
        <p:spPr>
          <a:xfrm>
            <a:off x="8959174" y="1128409"/>
            <a:ext cx="826852" cy="8949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80466760"/>
      </p:ext>
    </p:extLst>
  </p:cSld>
  <p:clrMapOvr>
    <a:masterClrMapping/>
  </p:clrMapOvr>
  <p:timing>
    <p:tnLst>
      <p:par>
        <p:cTn id="1" dur="indefinite" restart="never" nodeType="tmRoot"/>
      </p:par>
    </p:tnLst>
  </p:timing>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2344</TotalTime>
  <Words>2661</Words>
  <Application>Microsoft Office PowerPoint</Application>
  <PresentationFormat>Widescreen</PresentationFormat>
  <Paragraphs>174</Paragraphs>
  <Slides>20</Slides>
  <Notes>1</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20</vt:i4>
      </vt:variant>
    </vt:vector>
  </HeadingPairs>
  <TitlesOfParts>
    <vt:vector size="27" baseType="lpstr">
      <vt:lpstr>Arial</vt:lpstr>
      <vt:lpstr>Bookman Old Style</vt:lpstr>
      <vt:lpstr>Calibri</vt:lpstr>
      <vt:lpstr>Century Gothic</vt:lpstr>
      <vt:lpstr>Wingdings 3</vt:lpstr>
      <vt:lpstr>Filo</vt:lpstr>
      <vt:lpstr>1_Filo</vt:lpstr>
      <vt:lpstr>IVREA CONVEGNO 27 MAGGIO 2022</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NUOVA LEGGE SULLA PRESUNZIONE DI INNOCENZA AVRA’ UN IMPATTO?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L’aggiornamento dell’Avvocato in materia penale</dc:title>
  <dc:creator>Utente Windows</dc:creator>
  <cp:lastModifiedBy>Claudio</cp:lastModifiedBy>
  <cp:revision>219</cp:revision>
  <cp:lastPrinted>2022-05-27T13:49:54Z</cp:lastPrinted>
  <dcterms:created xsi:type="dcterms:W3CDTF">2021-04-20T07:30:18Z</dcterms:created>
  <dcterms:modified xsi:type="dcterms:W3CDTF">2022-05-27T13:56:49Z</dcterms:modified>
</cp:coreProperties>
</file>