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notesSlide9.xml" ContentType="application/vnd.openxmlformats-officedocument.presentationml.notesSlide+xml"/>
  <Override PartName="/ppt/notesSlides/_rels/notesSlide9.xml.rels" ContentType="application/vnd.openxmlformats-package.relationships+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it-IT" sz="1800" spc="-1" strike="noStrike">
                <a:solidFill>
                  <a:srgbClr val="000000"/>
                </a:solidFill>
                <a:latin typeface="Calibri"/>
              </a:rPr>
              <a:t>Fai clic per spostare la diapositiva</a:t>
            </a:r>
            <a:endParaRPr b="0" lang="it-IT"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84"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85"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86"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8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48F2E0EC-A0E2-4E75-AE83-79D4D92DFC48}"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1183320" y="767520"/>
            <a:ext cx="4732560" cy="3837600"/>
          </a:xfrm>
          <a:prstGeom prst="rect">
            <a:avLst/>
          </a:prstGeom>
          <a:solidFill>
            <a:srgbClr val="ffffff"/>
          </a:solidFill>
          <a:ln w="9360">
            <a:solidFill>
              <a:srgbClr val="000000"/>
            </a:solidFill>
            <a:miter/>
          </a:ln>
        </p:spPr>
        <p:style>
          <a:lnRef idx="0"/>
          <a:fillRef idx="0"/>
          <a:effectRef idx="0"/>
          <a:fontRef idx="minor"/>
        </p:style>
      </p:sp>
      <p:sp>
        <p:nvSpPr>
          <p:cNvPr id="107" name="PlaceHolder 2"/>
          <p:cNvSpPr>
            <a:spLocks noGrp="1"/>
          </p:cNvSpPr>
          <p:nvPr>
            <p:ph type="body"/>
          </p:nvPr>
        </p:nvSpPr>
        <p:spPr>
          <a:xfrm>
            <a:off x="946440" y="4861440"/>
            <a:ext cx="5192640" cy="4592880"/>
          </a:xfrm>
          <a:prstGeom prst="rect">
            <a:avLst/>
          </a:prstGeom>
        </p:spPr>
        <p:txBody>
          <a:bodyPr anchor="ctr">
            <a:noAutofit/>
          </a:bodyPr>
          <a:p>
            <a:pPr marL="216000" indent="-216000">
              <a:lnSpc>
                <a:spcPct val="100000"/>
              </a:lnSpc>
            </a:pPr>
            <a:r>
              <a:rPr b="0" lang="it-IT" sz="2000" spc="-1" strike="noStrike">
                <a:latin typeface="Arial"/>
              </a:rPr>
              <a:t>Rischio evolutivo : metodo riduzione del danno</a:t>
            </a:r>
            <a:endParaRPr b="0" lang="it-IT" sz="2000" spc="-1" strike="noStrike">
              <a:latin typeface="Arial"/>
            </a:endParaRPr>
          </a:p>
          <a:p>
            <a:pPr marL="216000" indent="-216000">
              <a:lnSpc>
                <a:spcPct val="100000"/>
              </a:lnSpc>
            </a:pPr>
            <a:r>
              <a:rPr b="0" lang="it-IT" sz="2000" spc="-1" strike="noStrike">
                <a:latin typeface="Arial"/>
              </a:rPr>
              <a:t>Imparziale, non neutro come mediatore</a:t>
            </a:r>
            <a:endParaRPr b="0" lang="it-IT"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2"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3"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35"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6"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7"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8"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9"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40"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47"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49"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51"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52"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57"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58"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0"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6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2"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4"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5"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6"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8"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9"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71"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2"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3"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4"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76"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7"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8"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9"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80"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81"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16"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17"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it-IT" sz="4400" spc="-1" strike="noStrike">
                <a:solidFill>
                  <a:srgbClr val="000000"/>
                </a:solidFill>
                <a:latin typeface="Calibri Light"/>
              </a:rPr>
              <a:t>Fare clic per modificare stile</a:t>
            </a:r>
            <a:endParaRPr b="0" lang="it-IT"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Fare clic per modificare gli stili del testo dello schema</a:t>
            </a:r>
            <a:endParaRPr b="0" lang="it-IT"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it-IT" sz="2400" spc="-1" strike="noStrike">
                <a:solidFill>
                  <a:srgbClr val="000000"/>
                </a:solidFill>
                <a:latin typeface="Calibri"/>
              </a:rPr>
              <a:t>Secondo livello</a:t>
            </a:r>
            <a:endParaRPr b="0" lang="it-IT"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it-IT" sz="2000" spc="-1" strike="noStrike">
                <a:solidFill>
                  <a:srgbClr val="000000"/>
                </a:solidFill>
                <a:latin typeface="Calibri"/>
              </a:rPr>
              <a:t>Terzo livello</a:t>
            </a:r>
            <a:endParaRPr b="0" lang="it-IT"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it-IT" sz="1800" spc="-1" strike="noStrike">
                <a:solidFill>
                  <a:srgbClr val="000000"/>
                </a:solidFill>
                <a:latin typeface="Calibri"/>
              </a:rPr>
              <a:t>Quarto livello</a:t>
            </a:r>
            <a:endParaRPr b="0" lang="it-IT"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it-IT" sz="1800" spc="-1" strike="noStrike">
                <a:solidFill>
                  <a:srgbClr val="000000"/>
                </a:solidFill>
                <a:latin typeface="Calibri"/>
              </a:rPr>
              <a:t>Quinto livello</a:t>
            </a:r>
            <a:endParaRPr b="0" lang="it-IT"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40C956E8-44B4-4A77-BA54-93F582826920}" type="datetime">
              <a:rPr b="0" lang="it-IT" sz="1200" spc="-1" strike="noStrike">
                <a:solidFill>
                  <a:srgbClr val="8b8b8b"/>
                </a:solidFill>
                <a:latin typeface="Calibri"/>
              </a:rPr>
              <a:t>15/04/21</a:t>
            </a:fld>
            <a:endParaRPr b="0" lang="it-IT"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p>
            <a:endParaRPr b="0" lang="it-IT"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502CA5EB-36D3-48A5-B00B-6D58F41B6B42}" type="slidenum">
              <a:rPr b="0" lang="it-IT" sz="1200" spc="-1" strike="noStrike">
                <a:solidFill>
                  <a:srgbClr val="8b8b8b"/>
                </a:solidFill>
                <a:latin typeface="Calibri"/>
              </a:rPr>
              <a:t>&lt;numero&gt;</a:t>
            </a:fld>
            <a:endParaRPr b="0" lang="it-IT"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dt"/>
          </p:nvPr>
        </p:nvSpPr>
        <p:spPr>
          <a:xfrm>
            <a:off x="838080" y="6356520"/>
            <a:ext cx="2742840" cy="364680"/>
          </a:xfrm>
          <a:prstGeom prst="rect">
            <a:avLst/>
          </a:prstGeom>
        </p:spPr>
        <p:txBody>
          <a:bodyPr anchor="ctr">
            <a:noAutofit/>
          </a:bodyPr>
          <a:p>
            <a:pPr>
              <a:lnSpc>
                <a:spcPct val="100000"/>
              </a:lnSpc>
            </a:pPr>
            <a:fld id="{77769C4F-73E1-4D68-A346-D038BBFC1AFB}" type="datetime">
              <a:rPr b="0" lang="it-IT" sz="1200" spc="-1" strike="noStrike">
                <a:solidFill>
                  <a:srgbClr val="8b8b8b"/>
                </a:solidFill>
                <a:latin typeface="Calibri"/>
              </a:rPr>
              <a:t>15/04/21</a:t>
            </a:fld>
            <a:endParaRPr b="0" lang="it-IT" sz="1200" spc="-1" strike="noStrike">
              <a:latin typeface="Times New Roman"/>
            </a:endParaRPr>
          </a:p>
        </p:txBody>
      </p:sp>
      <p:sp>
        <p:nvSpPr>
          <p:cNvPr id="42" name="PlaceHolder 2"/>
          <p:cNvSpPr>
            <a:spLocks noGrp="1"/>
          </p:cNvSpPr>
          <p:nvPr>
            <p:ph type="ftr"/>
          </p:nvPr>
        </p:nvSpPr>
        <p:spPr>
          <a:xfrm>
            <a:off x="4038480" y="6356520"/>
            <a:ext cx="4114440" cy="364680"/>
          </a:xfrm>
          <a:prstGeom prst="rect">
            <a:avLst/>
          </a:prstGeom>
        </p:spPr>
        <p:txBody>
          <a:bodyPr anchor="ctr">
            <a:noAutofit/>
          </a:bodyPr>
          <a:p>
            <a:endParaRPr b="0" lang="it-IT" sz="2400" spc="-1" strike="noStrike">
              <a:latin typeface="Times New Roman"/>
            </a:endParaRPr>
          </a:p>
        </p:txBody>
      </p:sp>
      <p:sp>
        <p:nvSpPr>
          <p:cNvPr id="43" name="PlaceHolder 3"/>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7694FEB7-E777-4DCA-A2F3-E8CF683B9993}" type="slidenum">
              <a:rPr b="0" lang="it-IT" sz="1200" spc="-1" strike="noStrike">
                <a:solidFill>
                  <a:srgbClr val="8b8b8b"/>
                </a:solidFill>
                <a:latin typeface="Calibri"/>
              </a:rPr>
              <a:t>&lt;numero&gt;</a:t>
            </a:fld>
            <a:endParaRPr b="0" lang="it-IT" sz="1200" spc="-1" strike="noStrike">
              <a:latin typeface="Times New Roman"/>
            </a:endParaRPr>
          </a:p>
        </p:txBody>
      </p:sp>
      <p:sp>
        <p:nvSpPr>
          <p:cNvPr id="44" name="PlaceHolder 4"/>
          <p:cNvSpPr>
            <a:spLocks noGrp="1"/>
          </p:cNvSpPr>
          <p:nvPr>
            <p:ph type="title"/>
          </p:nvPr>
        </p:nvSpPr>
        <p:spPr>
          <a:xfrm>
            <a:off x="609480" y="273600"/>
            <a:ext cx="10972440" cy="1144800"/>
          </a:xfrm>
          <a:prstGeom prst="rect">
            <a:avLst/>
          </a:prstGeom>
        </p:spPr>
        <p:txBody>
          <a:bodyPr lIns="0" rIns="0" tIns="0" bIns="0" anchor="ctr">
            <a:noAutofit/>
          </a:bodyPr>
          <a:p>
            <a:r>
              <a:rPr b="0" lang="it-IT" sz="1800" spc="-1" strike="noStrike">
                <a:solidFill>
                  <a:srgbClr val="000000"/>
                </a:solidFill>
                <a:latin typeface="Calibri"/>
              </a:rPr>
              <a:t>Fai clic per modificare il formato del testo del titolo</a:t>
            </a:r>
            <a:endParaRPr b="0" lang="it-IT" sz="1800" spc="-1" strike="noStrike">
              <a:solidFill>
                <a:srgbClr val="000000"/>
              </a:solidFill>
              <a:latin typeface="Calibri"/>
            </a:endParaRPr>
          </a:p>
        </p:txBody>
      </p:sp>
      <p:sp>
        <p:nvSpPr>
          <p:cNvPr id="45"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2800" spc="-1" strike="noStrike">
                <a:solidFill>
                  <a:srgbClr val="000000"/>
                </a:solidFill>
                <a:latin typeface="Calibri"/>
              </a:rPr>
              <a:t>Fai clic per modificare il formato del testo della struttura</a:t>
            </a:r>
            <a:endParaRPr b="0" lang="it-IT"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it-IT" sz="2000" spc="-1" strike="noStrike">
                <a:solidFill>
                  <a:srgbClr val="000000"/>
                </a:solidFill>
                <a:latin typeface="Calibri"/>
              </a:rPr>
              <a:t>Secondo livello struttura</a:t>
            </a:r>
            <a:endParaRPr b="0" lang="it-IT"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it-IT" sz="1800" spc="-1" strike="noStrike">
                <a:solidFill>
                  <a:srgbClr val="000000"/>
                </a:solidFill>
                <a:latin typeface="Calibri"/>
              </a:rPr>
              <a:t>Terzo livello struttura</a:t>
            </a:r>
            <a:endParaRPr b="0" lang="it-IT"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it-IT" sz="1800" spc="-1" strike="noStrike">
                <a:solidFill>
                  <a:srgbClr val="000000"/>
                </a:solidFill>
                <a:latin typeface="Calibri"/>
              </a:rPr>
              <a:t>Quarto livello struttura</a:t>
            </a:r>
            <a:endParaRPr b="0" lang="it-IT"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it-IT" sz="2000" spc="-1" strike="noStrike">
                <a:solidFill>
                  <a:srgbClr val="000000"/>
                </a:solidFill>
                <a:latin typeface="Calibri"/>
              </a:rPr>
              <a:t>Quinto livello struttura</a:t>
            </a:r>
            <a:endParaRPr b="0" lang="it-IT"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it-IT" sz="2000" spc="-1" strike="noStrike">
                <a:solidFill>
                  <a:srgbClr val="000000"/>
                </a:solidFill>
                <a:latin typeface="Calibri"/>
              </a:rPr>
              <a:t>Sesto livello struttura</a:t>
            </a:r>
            <a:endParaRPr b="0" lang="it-IT"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it-IT" sz="2000" spc="-1" strike="noStrike">
                <a:solidFill>
                  <a:srgbClr val="000000"/>
                </a:solidFill>
                <a:latin typeface="Calibri"/>
              </a:rPr>
              <a:t>Settimo livello struttura</a:t>
            </a:r>
            <a:endParaRPr b="0" lang="it-IT"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0" y="0"/>
            <a:ext cx="12133800" cy="2424960"/>
          </a:xfrm>
          <a:prstGeom prst="rect">
            <a:avLst/>
          </a:prstGeom>
          <a:noFill/>
          <a:ln>
            <a:noFill/>
          </a:ln>
        </p:spPr>
        <p:txBody>
          <a:bodyPr anchor="ctr">
            <a:normAutofit/>
          </a:bodyPr>
          <a:p>
            <a:pPr algn="ctr">
              <a:lnSpc>
                <a:spcPct val="90000"/>
              </a:lnSpc>
            </a:pPr>
            <a:r>
              <a:rPr b="0" i="1" lang="it-IT" sz="2700" spc="-1" strike="noStrike">
                <a:solidFill>
                  <a:srgbClr val="000000"/>
                </a:solidFill>
                <a:latin typeface="Calibri Light"/>
              </a:rPr>
              <a:t>Journal of Divorce &amp; Remarriage</a:t>
            </a:r>
            <a:r>
              <a:rPr b="0" lang="it-IT" sz="2700" spc="-1" strike="noStrike">
                <a:solidFill>
                  <a:srgbClr val="000000"/>
                </a:solidFill>
                <a:latin typeface="Calibri Light"/>
              </a:rPr>
              <a:t>, 55:613–635, </a:t>
            </a:r>
            <a:r>
              <a:rPr b="1" lang="it-IT" sz="3100" spc="-1" strike="noStrike">
                <a:solidFill>
                  <a:srgbClr val="ff0000"/>
                </a:solidFill>
                <a:latin typeface="Calibri Light"/>
              </a:rPr>
              <a:t>2014</a:t>
            </a:r>
            <a:r>
              <a:rPr b="0" lang="it-IT" sz="2700" spc="-1" strike="noStrike">
                <a:solidFill>
                  <a:srgbClr val="000000"/>
                </a:solidFill>
                <a:latin typeface="Calibri Light"/>
              </a:rPr>
              <a:t> Copyright © Taylor &amp; Francis Group, LLC</a:t>
            </a:r>
            <a:br/>
            <a:r>
              <a:rPr b="1" lang="it-IT" sz="2700" spc="-1" strike="noStrike">
                <a:solidFill>
                  <a:srgbClr val="000000"/>
                </a:solidFill>
                <a:latin typeface="Calibri Light"/>
              </a:rPr>
              <a:t>Shared Physical Custody: Summary of 40 Studies on Outcomes for Children </a:t>
            </a:r>
            <a:br/>
            <a:r>
              <a:rPr b="0" lang="it-IT" sz="2700" spc="-1" strike="noStrike">
                <a:solidFill>
                  <a:srgbClr val="000000"/>
                </a:solidFill>
                <a:latin typeface="Calibri Light"/>
              </a:rPr>
              <a:t>LINDA NIELSEN </a:t>
            </a:r>
            <a:br/>
            <a:r>
              <a:rPr b="0" i="1" lang="it-IT" sz="2700" spc="-1" strike="noStrike">
                <a:solidFill>
                  <a:srgbClr val="000000"/>
                </a:solidFill>
                <a:latin typeface="Calibri Light"/>
              </a:rPr>
              <a:t>Department of Education, Wake Forest University, Winston-Salem, North Carolina, USA </a:t>
            </a:r>
            <a:br/>
            <a:endParaRPr b="0" lang="it-IT" sz="2700" spc="-1" strike="noStrike">
              <a:solidFill>
                <a:srgbClr val="000000"/>
              </a:solidFill>
              <a:latin typeface="Calibri"/>
            </a:endParaRPr>
          </a:p>
        </p:txBody>
      </p:sp>
      <p:sp>
        <p:nvSpPr>
          <p:cNvPr id="89" name="TextShape 2"/>
          <p:cNvSpPr txBox="1"/>
          <p:nvPr/>
        </p:nvSpPr>
        <p:spPr>
          <a:xfrm>
            <a:off x="0" y="1825560"/>
            <a:ext cx="12075840" cy="5032080"/>
          </a:xfrm>
          <a:prstGeom prst="rect">
            <a:avLst/>
          </a:prstGeom>
          <a:noFill/>
          <a:ln>
            <a:noFill/>
          </a:ln>
        </p:spPr>
        <p:txBody>
          <a:bodyPr>
            <a:normAutofit/>
          </a:bodyPr>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CONCLUSION </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While acknowledging that some studies were more methodologically sophisticated and used more valid and reliable measures than the others, the fact remains that the 40 studies reached similar conclusions. </a:t>
            </a:r>
            <a:endParaRPr b="0" lang="it-IT" sz="2800" spc="-1" strike="noStrike">
              <a:solidFill>
                <a:srgbClr val="000000"/>
              </a:solidFill>
              <a:latin typeface="Calibri"/>
            </a:endParaRPr>
          </a:p>
          <a:p>
            <a:pPr marL="228600" indent="-228240">
              <a:lnSpc>
                <a:spcPct val="90000"/>
              </a:lnSpc>
              <a:spcBef>
                <a:spcPts val="1001"/>
              </a:spcBef>
              <a:buClr>
                <a:srgbClr val="ff0000"/>
              </a:buClr>
              <a:buFont typeface="Arial"/>
              <a:buChar char="•"/>
            </a:pPr>
            <a:r>
              <a:rPr b="0" lang="it-IT" sz="2800" spc="-1" strike="noStrike">
                <a:solidFill>
                  <a:srgbClr val="ff0000"/>
                </a:solidFill>
                <a:latin typeface="Calibri"/>
              </a:rPr>
              <a:t>1. First, shared parenting was linked to better outcomes for children of all ages across a wide range of emotional, behavioral, and physical health measures. </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2. Second, </a:t>
            </a:r>
            <a:r>
              <a:rPr b="0" lang="it-IT" sz="2800" spc="-1" strike="noStrike">
                <a:solidFill>
                  <a:srgbClr val="ff0000"/>
                </a:solidFill>
                <a:latin typeface="Calibri"/>
              </a:rPr>
              <a:t>there was not any convincing evidence that overnighting or shared parenting was linked to negative outcomes for infants or toddlers.</a:t>
            </a:r>
            <a:r>
              <a:rPr b="0" lang="it-IT" sz="2800" spc="-1" strike="noStrike">
                <a:solidFill>
                  <a:srgbClr val="000000"/>
                </a:solidFill>
                <a:latin typeface="Calibri"/>
              </a:rPr>
              <a:t> </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3. Third, the outcomes are not positive when there is a history of violence or </a:t>
            </a:r>
            <a:r>
              <a:rPr b="0" lang="it-IT" sz="2800" spc="-1" strike="noStrike">
                <a:solidFill>
                  <a:srgbClr val="ff0000"/>
                </a:solidFill>
                <a:latin typeface="Calibri"/>
              </a:rPr>
              <a:t>when the children do not like or get along with their father.</a:t>
            </a:r>
            <a:r>
              <a:rPr b="0" lang="it-IT" sz="2800" spc="-1" strike="noStrike">
                <a:solidFill>
                  <a:srgbClr val="000000"/>
                </a:solidFill>
                <a:latin typeface="Calibri"/>
              </a:rPr>
              <a:t> </a:t>
            </a:r>
            <a:endParaRPr b="0" lang="it-IT"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4. Fourth, even though shared parenting couples tend to have somewhat higher incomes and somewhat less verbal conflict than other parents, </a:t>
            </a:r>
            <a:r>
              <a:rPr b="0" lang="it-IT" sz="2800" spc="-1" strike="noStrike">
                <a:solidFill>
                  <a:srgbClr val="ff0000"/>
                </a:solidFill>
                <a:latin typeface="Calibri"/>
              </a:rPr>
              <a:t>these two factors alone do not explain the better outcomes for the children. </a:t>
            </a:r>
            <a:endParaRPr b="0" lang="it-IT" sz="2800" spc="-1" strike="noStrike">
              <a:solidFill>
                <a:srgbClr val="000000"/>
              </a:solidFill>
              <a:latin typeface="Calibri"/>
            </a:endParaRPr>
          </a:p>
          <a:p>
            <a:pPr>
              <a:lnSpc>
                <a:spcPct val="90000"/>
              </a:lnSpc>
              <a:spcBef>
                <a:spcPts val="1001"/>
              </a:spcBef>
            </a:pPr>
            <a:endParaRPr b="0" lang="it-IT"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149040" y="308160"/>
            <a:ext cx="11926440" cy="2772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2800" spc="-1" strike="noStrike">
                <a:solidFill>
                  <a:srgbClr val="000000"/>
                </a:solidFill>
                <a:latin typeface="Calibri"/>
              </a:rPr>
              <a:t>I FIGLI PREFERISCONO:</a:t>
            </a:r>
            <a:endParaRPr b="0" lang="it-IT" sz="2800" spc="-1" strike="noStrike">
              <a:latin typeface="Arial"/>
            </a:endParaRPr>
          </a:p>
          <a:p>
            <a:pPr marL="285840" indent="-285480">
              <a:lnSpc>
                <a:spcPct val="100000"/>
              </a:lnSpc>
              <a:buClr>
                <a:srgbClr val="000000"/>
              </a:buClr>
              <a:buFont typeface="StarSymbol"/>
              <a:buChar char="-"/>
            </a:pPr>
            <a:r>
              <a:rPr b="0" lang="it-IT" sz="2800" spc="-1" strike="noStrike">
                <a:solidFill>
                  <a:srgbClr val="000000"/>
                </a:solidFill>
                <a:latin typeface="Calibri"/>
              </a:rPr>
              <a:t>Essere coinvolti nei processi decisionali</a:t>
            </a:r>
            <a:endParaRPr b="0" lang="it-IT" sz="2800" spc="-1" strike="noStrike">
              <a:latin typeface="Arial"/>
            </a:endParaRPr>
          </a:p>
          <a:p>
            <a:pPr marL="285840" indent="-285480">
              <a:lnSpc>
                <a:spcPct val="100000"/>
              </a:lnSpc>
              <a:buClr>
                <a:srgbClr val="000000"/>
              </a:buClr>
              <a:buFont typeface="StarSymbol"/>
              <a:buChar char="-"/>
            </a:pPr>
            <a:r>
              <a:rPr b="0" lang="it-IT" sz="2800" spc="-1" strike="noStrike">
                <a:solidFill>
                  <a:srgbClr val="000000"/>
                </a:solidFill>
                <a:latin typeface="Calibri"/>
              </a:rPr>
              <a:t>Essere rispettati nei loro sentimenti e preoccupazioni</a:t>
            </a:r>
            <a:endParaRPr b="0" lang="it-IT" sz="2800" spc="-1" strike="noStrike">
              <a:latin typeface="Arial"/>
            </a:endParaRPr>
          </a:p>
          <a:p>
            <a:pPr marL="285840" indent="-285480">
              <a:lnSpc>
                <a:spcPct val="100000"/>
              </a:lnSpc>
              <a:buClr>
                <a:srgbClr val="000000"/>
              </a:buClr>
              <a:buFont typeface="StarSymbol"/>
              <a:buChar char="-"/>
            </a:pPr>
            <a:r>
              <a:rPr b="0" lang="it-IT" sz="2800" spc="-1" strike="noStrike">
                <a:solidFill>
                  <a:srgbClr val="000000"/>
                </a:solidFill>
                <a:latin typeface="Calibri"/>
              </a:rPr>
              <a:t>Avere tempi adeguati con entrambi i genitori</a:t>
            </a:r>
            <a:endParaRPr b="0" lang="it-IT" sz="2800" spc="-1" strike="noStrike">
              <a:latin typeface="Arial"/>
            </a:endParaRPr>
          </a:p>
          <a:p>
            <a:pPr marL="285840" indent="-285480">
              <a:lnSpc>
                <a:spcPct val="100000"/>
              </a:lnSpc>
              <a:buClr>
                <a:srgbClr val="000000"/>
              </a:buClr>
              <a:buFont typeface="StarSymbol"/>
              <a:buChar char="-"/>
            </a:pPr>
            <a:r>
              <a:rPr b="0" lang="it-IT" sz="2800" spc="-1" strike="noStrike">
                <a:solidFill>
                  <a:srgbClr val="000000"/>
                </a:solidFill>
                <a:latin typeface="Calibri"/>
              </a:rPr>
              <a:t>Avere relazioni significative con entrambi i genitori ed i fratelli</a:t>
            </a:r>
            <a:endParaRPr b="0" lang="it-IT" sz="2800" spc="-1" strike="noStrike">
              <a:latin typeface="Arial"/>
            </a:endParaRPr>
          </a:p>
          <a:p>
            <a:pPr>
              <a:lnSpc>
                <a:spcPct val="100000"/>
              </a:lnSpc>
            </a:pPr>
            <a:endParaRPr b="0" lang="it-IT" sz="2800" spc="-1" strike="noStrike">
              <a:latin typeface="Arial"/>
            </a:endParaRPr>
          </a:p>
          <a:p>
            <a:pPr>
              <a:lnSpc>
                <a:spcPct val="100000"/>
              </a:lnSpc>
            </a:pPr>
            <a:endParaRPr b="0" lang="it-IT" sz="2800" spc="-1" strike="noStrike">
              <a:latin typeface="Arial"/>
            </a:endParaRPr>
          </a:p>
        </p:txBody>
      </p:sp>
      <p:sp>
        <p:nvSpPr>
          <p:cNvPr id="91" name="CustomShape 2"/>
          <p:cNvSpPr/>
          <p:nvPr/>
        </p:nvSpPr>
        <p:spPr>
          <a:xfrm>
            <a:off x="874800" y="2741040"/>
            <a:ext cx="10833120" cy="13395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it-IT" sz="3200" spc="-1" strike="noStrike">
                <a:solidFill>
                  <a:srgbClr val="ff0000"/>
                </a:solidFill>
                <a:latin typeface="Calibri"/>
              </a:rPr>
              <a:t>Ma non sappiamo se i benefici della genitorialità condivisa riguardano anche le situazioni di alta conflittualità tra i genitori</a:t>
            </a:r>
            <a:endParaRPr b="0" lang="it-IT" sz="3200" spc="-1" strike="noStrike">
              <a:latin typeface="Arial"/>
            </a:endParaRPr>
          </a:p>
          <a:p>
            <a:pPr>
              <a:lnSpc>
                <a:spcPct val="100000"/>
              </a:lnSpc>
            </a:pPr>
            <a:endParaRPr b="0" lang="it-IT" sz="3200" spc="-1" strike="noStrike">
              <a:latin typeface="Arial"/>
            </a:endParaRPr>
          </a:p>
        </p:txBody>
      </p:sp>
      <p:sp>
        <p:nvSpPr>
          <p:cNvPr id="92" name="CustomShape 3"/>
          <p:cNvSpPr/>
          <p:nvPr/>
        </p:nvSpPr>
        <p:spPr>
          <a:xfrm>
            <a:off x="1194120" y="4979520"/>
            <a:ext cx="8724600" cy="63900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it-IT" sz="1800" spc="-1" strike="noStrike">
                <a:solidFill>
                  <a:srgbClr val="000000"/>
                </a:solidFill>
                <a:latin typeface="Calibri"/>
              </a:rPr>
              <a:t>Drozd, Olesen &amp; Saini (2014) Evidence-Based Decision Tree for Considering Shared Parenting</a:t>
            </a:r>
            <a:endParaRPr b="0" lang="it-IT" sz="1800" spc="-1" strike="noStrike">
              <a:latin typeface="Arial"/>
            </a:endParaRPr>
          </a:p>
          <a:p>
            <a:pPr>
              <a:lnSpc>
                <a:spcPct val="100000"/>
              </a:lnSpc>
            </a:pP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1883520" y="0"/>
            <a:ext cx="8424360" cy="980640"/>
          </a:xfrm>
          <a:prstGeom prst="rect">
            <a:avLst/>
          </a:prstGeom>
          <a:noFill/>
          <a:ln>
            <a:noFill/>
          </a:ln>
        </p:spPr>
        <p:txBody>
          <a:bodyPr anchor="ctr">
            <a:noAutofit/>
          </a:bodyPr>
          <a:p>
            <a:pPr>
              <a:lnSpc>
                <a:spcPct val="90000"/>
              </a:lnSpc>
            </a:pPr>
            <a:r>
              <a:rPr b="0" lang="it-IT" sz="2400" spc="-1" strike="noStrike">
                <a:solidFill>
                  <a:srgbClr val="000000"/>
                </a:solidFill>
                <a:latin typeface="Calibri Light"/>
              </a:rPr>
              <a:t>Bambini e separazione: ricerche </a:t>
            </a:r>
            <a:endParaRPr b="0" lang="it-IT" sz="2400" spc="-1" strike="noStrike">
              <a:solidFill>
                <a:srgbClr val="000000"/>
              </a:solidFill>
              <a:latin typeface="Calibri"/>
            </a:endParaRPr>
          </a:p>
        </p:txBody>
      </p:sp>
      <p:sp>
        <p:nvSpPr>
          <p:cNvPr id="94" name="TextShape 2"/>
          <p:cNvSpPr txBox="1"/>
          <p:nvPr/>
        </p:nvSpPr>
        <p:spPr>
          <a:xfrm>
            <a:off x="201960" y="804600"/>
            <a:ext cx="11674080" cy="5606280"/>
          </a:xfrm>
          <a:prstGeom prst="rect">
            <a:avLst/>
          </a:prstGeom>
          <a:noFill/>
          <a:ln>
            <a:noFill/>
          </a:ln>
        </p:spPr>
        <p:txBody>
          <a:bodyPr>
            <a:normAutofit/>
          </a:bodyPr>
          <a:p>
            <a:pPr algn="just">
              <a:lnSpc>
                <a:spcPct val="90000"/>
              </a:lnSpc>
              <a:spcBef>
                <a:spcPts val="1001"/>
              </a:spcBef>
              <a:tabLst>
                <a:tab algn="l" pos="0"/>
              </a:tabLst>
            </a:pPr>
            <a:r>
              <a:rPr b="1" lang="it-IT" sz="2000" spc="-1" strike="noStrike" u="sng">
                <a:solidFill>
                  <a:srgbClr val="000000"/>
                </a:solidFill>
                <a:uFillTx/>
                <a:latin typeface="Calibri"/>
              </a:rPr>
              <a:t>- La risposta iniziale ad una separazione non può essere utilizzata per predire l’assetto emozionale a lungo termine.</a:t>
            </a:r>
            <a:endParaRPr b="0" lang="it-IT" sz="2000" spc="-1" strike="noStrike">
              <a:solidFill>
                <a:srgbClr val="000000"/>
              </a:solidFill>
              <a:latin typeface="Calibri"/>
            </a:endParaRPr>
          </a:p>
          <a:p>
            <a:pPr marL="228600" indent="-228240" algn="just">
              <a:lnSpc>
                <a:spcPct val="90000"/>
              </a:lnSpc>
              <a:spcBef>
                <a:spcPts val="1001"/>
              </a:spcBef>
              <a:buClr>
                <a:srgbClr val="000000"/>
              </a:buClr>
              <a:buFont typeface="Arial"/>
              <a:buChar char="-"/>
              <a:tabLst>
                <a:tab algn="l" pos="0"/>
              </a:tabLst>
            </a:pPr>
            <a:r>
              <a:rPr b="1" lang="it-IT" sz="2000" spc="-1" strike="noStrike">
                <a:solidFill>
                  <a:srgbClr val="000000"/>
                </a:solidFill>
                <a:latin typeface="Calibri"/>
              </a:rPr>
              <a:t>Le conclusioni delle varie ricerche sulle conseguenze del divorzio sui bambini portano alla considerazione che i bambini hanno delle ottime capacità di recupero,  ed una notevole abilità a superare lo stress.</a:t>
            </a:r>
            <a:endParaRPr b="0" lang="it-IT" sz="2000" spc="-1" strike="noStrike">
              <a:solidFill>
                <a:srgbClr val="000000"/>
              </a:solidFill>
              <a:latin typeface="Calibri"/>
            </a:endParaRPr>
          </a:p>
          <a:p>
            <a:pPr marL="228600" indent="-228240" algn="just">
              <a:lnSpc>
                <a:spcPct val="90000"/>
              </a:lnSpc>
              <a:spcBef>
                <a:spcPts val="1001"/>
              </a:spcBef>
              <a:buClr>
                <a:srgbClr val="000000"/>
              </a:buClr>
              <a:buFont typeface="Arial"/>
              <a:buChar char="-"/>
              <a:tabLst>
                <a:tab algn="l" pos="0"/>
              </a:tabLst>
            </a:pPr>
            <a:r>
              <a:rPr b="1" lang="it-IT" sz="2000" spc="-1" strike="noStrike">
                <a:solidFill>
                  <a:srgbClr val="000000"/>
                </a:solidFill>
                <a:latin typeface="Calibri"/>
              </a:rPr>
              <a:t>La maggior parte dei bambini di famiglie separate non può essere distinto dai bambini di famiglie non separate sulla base di valutazioni obiettive e di indagini psicologiche, compresa la valutazione del comportamento, della depressione, dell’ansia e dei risultati scolastici. </a:t>
            </a:r>
            <a:endParaRPr b="0" lang="it-IT" sz="2000" spc="-1" strike="noStrike">
              <a:solidFill>
                <a:srgbClr val="000000"/>
              </a:solidFill>
              <a:latin typeface="Calibri"/>
            </a:endParaRPr>
          </a:p>
          <a:p>
            <a:pPr algn="just">
              <a:lnSpc>
                <a:spcPct val="90000"/>
              </a:lnSpc>
              <a:spcBef>
                <a:spcPts val="1001"/>
              </a:spcBef>
              <a:tabLst>
                <a:tab algn="l" pos="0"/>
              </a:tabLst>
            </a:pPr>
            <a:endParaRPr b="0" lang="it-IT" sz="2000" spc="-1" strike="noStrike">
              <a:solidFill>
                <a:srgbClr val="000000"/>
              </a:solidFill>
              <a:latin typeface="Calibri"/>
            </a:endParaRPr>
          </a:p>
          <a:p>
            <a:pPr marL="228600" indent="-228240" algn="just">
              <a:lnSpc>
                <a:spcPct val="90000"/>
              </a:lnSpc>
              <a:spcBef>
                <a:spcPts val="1001"/>
              </a:spcBef>
              <a:tabLst>
                <a:tab algn="l" pos="0"/>
              </a:tabLst>
            </a:pPr>
            <a:r>
              <a:rPr b="1" lang="it-IT" sz="2000" spc="-1" strike="noStrike" u="sng">
                <a:solidFill>
                  <a:srgbClr val="ff0000"/>
                </a:solidFill>
                <a:uFillTx/>
                <a:latin typeface="Calibri"/>
              </a:rPr>
              <a:t>Non è la separazione, ma l’esposizione al conflitto che può creare difficoltà emozionali di lunga durata. </a:t>
            </a:r>
            <a:r>
              <a:rPr b="1" lang="it-IT" sz="2000" spc="-1" strike="noStrike" u="sng">
                <a:solidFill>
                  <a:srgbClr val="e7e6e6"/>
                </a:solidFill>
                <a:uFillTx/>
                <a:latin typeface="Calibri"/>
              </a:rPr>
              <a:t> </a:t>
            </a:r>
            <a:endParaRPr b="0" lang="it-IT" sz="2000" spc="-1" strike="noStrike">
              <a:solidFill>
                <a:srgbClr val="000000"/>
              </a:solidFill>
              <a:latin typeface="Calibri"/>
            </a:endParaRPr>
          </a:p>
          <a:p>
            <a:pPr marL="228600" indent="-228240" algn="just">
              <a:lnSpc>
                <a:spcPct val="90000"/>
              </a:lnSpc>
              <a:spcBef>
                <a:spcPts val="1001"/>
              </a:spcBef>
              <a:tabLst>
                <a:tab algn="l" pos="0"/>
              </a:tabLst>
            </a:pPr>
            <a:endParaRPr b="0" lang="it-IT" sz="2000" spc="-1" strike="noStrike">
              <a:solidFill>
                <a:srgbClr val="000000"/>
              </a:solidFill>
              <a:latin typeface="Calibri"/>
            </a:endParaRPr>
          </a:p>
          <a:p>
            <a:pPr marL="228600" indent="-228240" algn="just">
              <a:lnSpc>
                <a:spcPct val="90000"/>
              </a:lnSpc>
              <a:spcBef>
                <a:spcPts val="1001"/>
              </a:spcBef>
              <a:tabLst>
                <a:tab algn="l" pos="0"/>
              </a:tabLst>
            </a:pPr>
            <a:r>
              <a:rPr b="1" lang="it-IT" sz="2000" spc="-1" strike="noStrike">
                <a:solidFill>
                  <a:srgbClr val="000000"/>
                </a:solidFill>
                <a:latin typeface="Calibri"/>
              </a:rPr>
              <a:t>I peggiori risultati si hanno nei bambini in famiglie con un alto livello di conflittualità prima, durante e dopo il divorzio. </a:t>
            </a:r>
            <a:r>
              <a:rPr b="1" lang="it-IT" sz="2000" spc="-1" strike="noStrike">
                <a:solidFill>
                  <a:srgbClr val="ff0000"/>
                </a:solidFill>
                <a:latin typeface="Calibri"/>
              </a:rPr>
              <a:t>Non sorprende quindi che, in molte situazioni, le difficoltà dei bambini ritenute secondarie al divorzio siano evidenti prima del divorzio.</a:t>
            </a:r>
            <a:endParaRPr b="0" lang="it-IT" sz="2000" spc="-1" strike="noStrike">
              <a:solidFill>
                <a:srgbClr val="000000"/>
              </a:solidFill>
              <a:latin typeface="Calibri"/>
            </a:endParaRPr>
          </a:p>
          <a:p>
            <a:pPr marL="228600" indent="-228240" algn="just">
              <a:lnSpc>
                <a:spcPct val="90000"/>
              </a:lnSpc>
              <a:spcBef>
                <a:spcPts val="1001"/>
              </a:spcBef>
              <a:tabLst>
                <a:tab algn="l" pos="0"/>
              </a:tabLst>
            </a:pPr>
            <a:endParaRPr b="0" lang="it-IT" sz="2000" spc="-1" strike="noStrike">
              <a:solidFill>
                <a:srgbClr val="000000"/>
              </a:solidFill>
              <a:latin typeface="Calibri"/>
            </a:endParaRPr>
          </a:p>
          <a:p>
            <a:pPr marL="228600" indent="-228240" algn="just">
              <a:lnSpc>
                <a:spcPct val="90000"/>
              </a:lnSpc>
              <a:spcBef>
                <a:spcPts val="1001"/>
              </a:spcBef>
              <a:tabLst>
                <a:tab algn="l" pos="0"/>
              </a:tabLst>
            </a:pPr>
            <a:r>
              <a:rPr b="0" lang="it-IT" sz="2000" spc="-1" strike="noStrike">
                <a:solidFill>
                  <a:srgbClr val="000000"/>
                </a:solidFill>
                <a:latin typeface="Calibri"/>
              </a:rPr>
              <a:t> </a:t>
            </a:r>
            <a:r>
              <a:rPr b="0" lang="it-IT" sz="2000" spc="-1" strike="noStrike">
                <a:solidFill>
                  <a:srgbClr val="000000"/>
                </a:solidFill>
                <a:latin typeface="Calibri"/>
              </a:rPr>
              <a:t>rif . Zaccagnini C., Zavattini G.C.  </a:t>
            </a:r>
            <a:r>
              <a:rPr b="0" i="1" lang="it-IT" sz="2000" spc="-1" strike="noStrike">
                <a:solidFill>
                  <a:srgbClr val="000000"/>
                </a:solidFill>
                <a:latin typeface="Calibri"/>
              </a:rPr>
              <a:t>Transizione alla genitorialità, conflitto coniugale e adattamento del bambino: le relazioni, i processi e le conseguenze</a:t>
            </a:r>
            <a:r>
              <a:rPr b="0" lang="it-IT" sz="2000" spc="-1" strike="noStrike">
                <a:solidFill>
                  <a:srgbClr val="000000"/>
                </a:solidFill>
                <a:latin typeface="Calibri"/>
              </a:rPr>
              <a:t>, Psicologia clinica dello sviluppo, Fascicolo 1, aprile 2005, 29-68.;</a:t>
            </a:r>
            <a:endParaRPr b="0" lang="it-IT" sz="2000" spc="-1" strike="noStrike">
              <a:solidFill>
                <a:srgbClr val="000000"/>
              </a:solidFill>
              <a:latin typeface="Calibri"/>
            </a:endParaRPr>
          </a:p>
          <a:p>
            <a:pPr marL="228600" indent="-228240" algn="just">
              <a:lnSpc>
                <a:spcPct val="90000"/>
              </a:lnSpc>
              <a:spcBef>
                <a:spcPts val="1001"/>
              </a:spcBef>
              <a:tabLst>
                <a:tab algn="l" pos="0"/>
              </a:tabLst>
            </a:pPr>
            <a:endParaRPr b="0" lang="it-IT" sz="20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nodeType="clickEffect" fill="hold">
                      <p:stCondLst>
                        <p:cond delay="0"/>
                      </p:stCondLst>
                      <p:childTnLst>
                        <p:par>
                          <p:cTn id="4" nodeType="withEffect" fill="hold">
                            <p:stCondLst>
                              <p:cond delay="0"/>
                            </p:stCondLst>
                            <p:childTnLst>
                              <p:par>
                                <p:cTn id="5" nodeType="withEffect" fill="hold" presetClass="entr" presetID="53">
                                  <p:stCondLst>
                                    <p:cond delay="0"/>
                                  </p:stCondLst>
                                  <p:childTnLst>
                                    <p:set>
                                      <p:cBhvr>
                                        <p:cTn id="6" dur="1" fill="hold">
                                          <p:stCondLst>
                                            <p:cond delay="0"/>
                                          </p:stCondLst>
                                        </p:cTn>
                                        <p:tgtEl>
                                          <p:spTgt spid="93">
                                            <p:txEl>
                                              <p:pRg st="0" end="0"/>
                                            </p:txEl>
                                          </p:spTgt>
                                        </p:tgtEl>
                                        <p:attrNameLst>
                                          <p:attrName>style.visibility</p:attrName>
                                        </p:attrNameLst>
                                      </p:cBhvr>
                                      <p:to>
                                        <p:strVal val="visible"/>
                                      </p:to>
                                    </p:set>
                                    <p:anim calcmode="lin" valueType="num">
                                      <p:cBhvr additive="repl">
                                        <p:cTn id="7" dur="500" fill="hold"/>
                                        <p:tgtEl>
                                          <p:spTgt spid="93">
                                            <p:txEl>
                                              <p:pRg st="0" end="0"/>
                                            </p:txEl>
                                          </p:spTgt>
                                        </p:tgtEl>
                                        <p:attrNameLst>
                                          <p:attrName>ppt_w</p:attrName>
                                        </p:attrNameLst>
                                      </p:cBhvr>
                                      <p:tavLst>
                                        <p:tav tm="0">
                                          <p:val>
                                            <p:fltVal val="0"/>
                                          </p:val>
                                        </p:tav>
                                        <p:tav tm="100000">
                                          <p:val>
                                            <p:strVal val="#ppt_w"/>
                                          </p:val>
                                        </p:tav>
                                      </p:tavLst>
                                    </p:anim>
                                    <p:anim calcmode="lin" valueType="num">
                                      <p:cBhvr additive="repl">
                                        <p:cTn id="8" dur="500" fill="hold"/>
                                        <p:tgtEl>
                                          <p:spTgt spid="93">
                                            <p:txEl>
                                              <p:pRg st="0" end="0"/>
                                            </p:txEl>
                                          </p:spTgt>
                                        </p:tgtEl>
                                        <p:attrNameLst>
                                          <p:attrName>ppt_h</p:attrName>
                                        </p:attrNameLst>
                                      </p:cBhvr>
                                      <p:tavLst>
                                        <p:tav tm="0">
                                          <p:val>
                                            <p:fltVal val="0"/>
                                          </p:val>
                                        </p:tav>
                                        <p:tav tm="100000">
                                          <p:val>
                                            <p:strVal val="#ppt_h"/>
                                          </p:val>
                                        </p:tav>
                                      </p:tavLst>
                                    </p:anim>
                                    <p:animEffect filter="fade" transition="in">
                                      <p:cBhvr additive="repl">
                                        <p:cTn id="9" dur="500"/>
                                        <p:tgtEl>
                                          <p:spTgt spid="93">
                                            <p:txEl>
                                              <p:pRg st="0" end="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838080" y="365040"/>
            <a:ext cx="10515240" cy="1325160"/>
          </a:xfrm>
          <a:prstGeom prst="rect">
            <a:avLst/>
          </a:prstGeom>
          <a:noFill/>
          <a:ln>
            <a:noFill/>
          </a:ln>
        </p:spPr>
        <p:txBody>
          <a:bodyPr anchor="ctr">
            <a:noAutofit/>
          </a:bodyPr>
          <a:p>
            <a:pPr>
              <a:lnSpc>
                <a:spcPct val="90000"/>
              </a:lnSpc>
            </a:pPr>
            <a:r>
              <a:rPr b="1" lang="it-IT" sz="4400" spc="-1" strike="noStrike">
                <a:solidFill>
                  <a:srgbClr val="000000"/>
                </a:solidFill>
                <a:latin typeface="Calibri Light"/>
              </a:rPr>
              <a:t>Cass. civ. Sez. I, Ord., (ud. 29-01-2019) 08-04-2019, n. 9764</a:t>
            </a:r>
            <a:endParaRPr b="0" lang="it-IT" sz="4400" spc="-1" strike="noStrike">
              <a:solidFill>
                <a:srgbClr val="000000"/>
              </a:solidFill>
              <a:latin typeface="Calibri"/>
            </a:endParaRPr>
          </a:p>
        </p:txBody>
      </p:sp>
      <p:sp>
        <p:nvSpPr>
          <p:cNvPr id="96" name="TextShape 2"/>
          <p:cNvSpPr txBox="1"/>
          <p:nvPr/>
        </p:nvSpPr>
        <p:spPr>
          <a:xfrm>
            <a:off x="838080" y="1825560"/>
            <a:ext cx="10515240" cy="4350960"/>
          </a:xfrm>
          <a:prstGeom prst="rect">
            <a:avLst/>
          </a:prstGeom>
          <a:noFill/>
          <a:ln>
            <a:noFill/>
          </a:ln>
        </p:spPr>
        <p:txBody>
          <a:bodyPr>
            <a:normAutofit fontScale="67000"/>
          </a:bodyPr>
          <a:p>
            <a:pPr marL="228600" indent="-228240" algn="just">
              <a:lnSpc>
                <a:spcPct val="90000"/>
              </a:lnSpc>
              <a:spcBef>
                <a:spcPts val="1001"/>
              </a:spcBef>
              <a:buClr>
                <a:srgbClr val="000000"/>
              </a:buClr>
              <a:buFont typeface="Arial"/>
              <a:buChar char="•"/>
            </a:pPr>
            <a:r>
              <a:rPr b="0" lang="it-IT" sz="2800" spc="-1" strike="noStrike">
                <a:solidFill>
                  <a:srgbClr val="000000"/>
                </a:solidFill>
                <a:latin typeface="Calibri"/>
              </a:rPr>
              <a:t>Questa Corte di legittimità ha più volte affermato che, </a:t>
            </a:r>
            <a:r>
              <a:rPr b="1" lang="it-IT" sz="3300" spc="-1" strike="noStrike">
                <a:solidFill>
                  <a:srgbClr val="ff0000"/>
                </a:solidFill>
                <a:latin typeface="Calibri"/>
              </a:rPr>
              <a:t>nell'interesse superiore del minore</a:t>
            </a:r>
            <a:r>
              <a:rPr b="0" lang="it-IT" sz="2800" spc="-1" strike="noStrike">
                <a:solidFill>
                  <a:srgbClr val="000000"/>
                </a:solidFill>
                <a:latin typeface="Calibri"/>
              </a:rPr>
              <a:t>, va assicurato il rispetto del principio della </a:t>
            </a:r>
            <a:r>
              <a:rPr b="1" lang="it-IT" sz="3300" spc="-1" strike="noStrike">
                <a:solidFill>
                  <a:srgbClr val="ff0000"/>
                </a:solidFill>
                <a:latin typeface="Calibri"/>
              </a:rPr>
              <a:t>bigenitorialità</a:t>
            </a:r>
            <a:r>
              <a:rPr b="0" lang="it-IT" sz="2800" spc="-1" strike="noStrike">
                <a:solidFill>
                  <a:srgbClr val="000000"/>
                </a:solidFill>
                <a:latin typeface="Calibri"/>
              </a:rPr>
              <a:t>, da intendersi quale presenza comune dei genitori nella vita del figlio, idonea a garantirgli una stabile consuetudine di vita e salde relazioni affettive con entrambi, nel dovere dei primi di cooperare nell'assistenza, educazione ed istruzione (ex multis: Cass. 23/09/2015 n. 18817; Cass. 22/05/2014 n. 11412).</a:t>
            </a:r>
            <a:endParaRPr b="0" lang="it-IT" sz="2800" spc="-1" strike="noStrike">
              <a:solidFill>
                <a:srgbClr val="000000"/>
              </a:solidFill>
              <a:latin typeface="Calibri"/>
            </a:endParaRPr>
          </a:p>
          <a:p>
            <a:pPr marL="228600" indent="-228240" algn="just">
              <a:lnSpc>
                <a:spcPct val="90000"/>
              </a:lnSpc>
              <a:spcBef>
                <a:spcPts val="1001"/>
              </a:spcBef>
              <a:buClr>
                <a:srgbClr val="000000"/>
              </a:buClr>
              <a:buFont typeface="Arial"/>
              <a:buChar char="•"/>
            </a:pPr>
            <a:r>
              <a:rPr b="0" lang="it-IT" sz="2800" spc="-1" strike="noStrike">
                <a:solidFill>
                  <a:srgbClr val="000000"/>
                </a:solidFill>
                <a:latin typeface="Calibri"/>
              </a:rPr>
              <a:t>…</a:t>
            </a:r>
            <a:r>
              <a:rPr b="0" lang="it-IT" sz="2800" spc="-1" strike="noStrike">
                <a:solidFill>
                  <a:srgbClr val="000000"/>
                </a:solidFill>
                <a:latin typeface="Calibri"/>
              </a:rPr>
              <a:t>..</a:t>
            </a:r>
            <a:endParaRPr b="0" lang="it-IT" sz="2800" spc="-1" strike="noStrike">
              <a:solidFill>
                <a:srgbClr val="000000"/>
              </a:solidFill>
              <a:latin typeface="Calibri"/>
            </a:endParaRPr>
          </a:p>
          <a:p>
            <a:pPr marL="228600" indent="-228240" algn="just">
              <a:lnSpc>
                <a:spcPct val="90000"/>
              </a:lnSpc>
              <a:spcBef>
                <a:spcPts val="1001"/>
              </a:spcBef>
              <a:buClr>
                <a:srgbClr val="000000"/>
              </a:buClr>
              <a:buFont typeface="Arial"/>
              <a:buChar char="•"/>
            </a:pPr>
            <a:r>
              <a:rPr b="0" lang="it-IT" sz="2800" spc="-1" strike="noStrike">
                <a:solidFill>
                  <a:srgbClr val="000000"/>
                </a:solidFill>
                <a:latin typeface="Calibri"/>
              </a:rPr>
              <a:t>La Corte di Strasburgo chiama le autorità nazionali - nella materia in questione - ad adottare tutte le misure che erano ragionevolmente possibile attendersi da loro per mantenere i legami tra il genitore e i suoi figli (Corte EDU, 17/11/2015, Bondavalli c. Italia; Corte EDU, 23/02/2017, D'Alconzo c. Italia), nella premessa che "per un genitore e suo figlio, stare insieme costituisce un elemento fondamentale della vita famigliare (Kutzner c. Germania, n. 46544/99, 5 58, CEDU 2002)</a:t>
            </a:r>
            <a:endParaRPr b="0" lang="it-IT" sz="2800" spc="-1" strike="noStrike">
              <a:solidFill>
                <a:srgbClr val="000000"/>
              </a:solidFill>
              <a:latin typeface="Calibri"/>
            </a:endParaRPr>
          </a:p>
        </p:txBody>
      </p:sp>
      <p:sp>
        <p:nvSpPr>
          <p:cNvPr id="97" name="CustomShape 3"/>
          <p:cNvSpPr/>
          <p:nvPr/>
        </p:nvSpPr>
        <p:spPr>
          <a:xfrm>
            <a:off x="3432240" y="5772240"/>
            <a:ext cx="4929840" cy="821880"/>
          </a:xfrm>
          <a:prstGeom prst="rect">
            <a:avLst/>
          </a:prstGeom>
          <a:noFill/>
          <a:ln>
            <a:noFill/>
          </a:ln>
        </p:spPr>
        <p:style>
          <a:lnRef idx="0"/>
          <a:fillRef idx="0"/>
          <a:effectRef idx="0"/>
          <a:fontRef idx="minor"/>
        </p:style>
        <p:txBody>
          <a:bodyPr wrap="none" lIns="90000" rIns="90000" tIns="45000" bIns="45000">
            <a:spAutoFit/>
          </a:bodyPr>
          <a:p>
            <a:pPr algn="ctr">
              <a:lnSpc>
                <a:spcPct val="100000"/>
              </a:lnSpc>
            </a:pPr>
            <a:r>
              <a:rPr b="1" lang="it-IT" sz="2400" spc="-1" strike="noStrike">
                <a:solidFill>
                  <a:srgbClr val="000000"/>
                </a:solidFill>
                <a:latin typeface="Calibri"/>
              </a:rPr>
              <a:t>joint physical custody. vs sole custody</a:t>
            </a:r>
            <a:endParaRPr b="0" lang="it-IT" sz="2400" spc="-1" strike="noStrike">
              <a:latin typeface="Arial"/>
            </a:endParaRPr>
          </a:p>
          <a:p>
            <a:pPr algn="ctr">
              <a:lnSpc>
                <a:spcPct val="100000"/>
              </a:lnSpc>
            </a:pPr>
            <a:r>
              <a:rPr b="1" lang="it-IT" sz="2400" spc="-1" strike="noStrike">
                <a:solidFill>
                  <a:srgbClr val="000000"/>
                </a:solidFill>
                <a:latin typeface="Calibri"/>
              </a:rPr>
              <a:t>problem solving  vs judicial litigation</a:t>
            </a:r>
            <a:endParaRPr b="0" lang="it-IT"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0" y="315360"/>
            <a:ext cx="12191760" cy="5822280"/>
          </a:xfrm>
          <a:prstGeom prst="rect">
            <a:avLst/>
          </a:prstGeom>
          <a:noFill/>
          <a:ln w="9360">
            <a:solidFill>
              <a:srgbClr val="000000"/>
            </a:solidFill>
            <a:miter/>
          </a:ln>
        </p:spPr>
        <p:style>
          <a:lnRef idx="0"/>
          <a:fillRef idx="0"/>
          <a:effectRef idx="0"/>
          <a:fontRef idx="minor"/>
        </p:style>
        <p:txBody>
          <a:bodyPr lIns="90000" rIns="90000" tIns="45000" bIns="45000">
            <a:spAutoFit/>
          </a:bodyPr>
          <a:p>
            <a:pPr>
              <a:lnSpc>
                <a:spcPct val="100000"/>
              </a:lnSpc>
            </a:pPr>
            <a:r>
              <a:rPr b="0" lang="it-IT" sz="2000" spc="-1" strike="noStrike">
                <a:solidFill>
                  <a:srgbClr val="000000"/>
                </a:solidFill>
                <a:latin typeface="Calibri"/>
                <a:ea typeface="MS PGothic"/>
              </a:rPr>
              <a:t>Nel caso di perdurante conflitto genitoriale, …. il Tribunale può invitare le parti, il CTU e i CTP a verificare la possibilità di ricorrere alla figura del “</a:t>
            </a:r>
            <a:r>
              <a:rPr b="0" lang="it-IT" sz="2000" spc="-1" strike="noStrike">
                <a:solidFill>
                  <a:srgbClr val="ff0000"/>
                </a:solidFill>
                <a:latin typeface="Calibri"/>
                <a:ea typeface="MS PGothic"/>
              </a:rPr>
              <a:t>coordinatore genitoriale</a:t>
            </a:r>
            <a:r>
              <a:rPr b="0" lang="it-IT" sz="2000" spc="-1" strike="noStrike">
                <a:solidFill>
                  <a:srgbClr val="000000"/>
                </a:solidFill>
                <a:latin typeface="Calibri"/>
                <a:ea typeface="MS PGothic"/>
              </a:rPr>
              <a:t>” .. ritenendo che tale figura sia quella, nel caso di specie, maggiormente idonea ad aiutare i genitori nell’attuazione del progetto di genitorialità condivisa, a mantenere basso -se non a evitare- il livello del conflitto, a trovare con l’aiuto di un terzo soluzioni avuto riguardo alle scelte fondamentali della vita della minore (quali ad esempio quelle sanitarie, quelle scolastiche, quelle connesse alla opportunità/inopportunità di apportare modifiche e deroghe al calendario di frequentazioni della minore che potrebbero non essere in grado di gestire in autonomia). </a:t>
            </a:r>
            <a:endParaRPr b="0" lang="it-IT" sz="2000" spc="-1" strike="noStrike">
              <a:latin typeface="Arial"/>
            </a:endParaRPr>
          </a:p>
          <a:p>
            <a:pPr>
              <a:lnSpc>
                <a:spcPct val="100000"/>
              </a:lnSpc>
            </a:pPr>
            <a:endParaRPr b="0" lang="it-IT" sz="2000" spc="-1" strike="noStrike">
              <a:latin typeface="Arial"/>
            </a:endParaRPr>
          </a:p>
          <a:p>
            <a:pPr>
              <a:lnSpc>
                <a:spcPct val="100000"/>
              </a:lnSpc>
            </a:pPr>
            <a:r>
              <a:rPr b="0" lang="it-IT" sz="2000" spc="-1" strike="noStrike">
                <a:solidFill>
                  <a:srgbClr val="000000"/>
                </a:solidFill>
                <a:latin typeface="Calibri"/>
                <a:ea typeface="MS PGothic"/>
              </a:rPr>
              <a:t>Il Tribunale può prendere atto che 'le parti, il CTU e i CTP hanno convenuto in merito alla necessità di provvedere l’inserimento della figura di un coordinatore genitoriale che possa svolgere </a:t>
            </a:r>
            <a:r>
              <a:rPr b="0" lang="it-IT" sz="2000" spc="-1" strike="noStrike">
                <a:solidFill>
                  <a:srgbClr val="ff0000"/>
                </a:solidFill>
                <a:latin typeface="Calibri"/>
                <a:ea typeface="MS PGothic"/>
              </a:rPr>
              <a:t>un ruolo vicario e di supporto di questi genitori sia nella gestione della genitorialità condivisa' sia nella individuazione di soluzioni </a:t>
            </a:r>
            <a:r>
              <a:rPr b="0" lang="it-IT" sz="2400" spc="-1" strike="noStrike">
                <a:solidFill>
                  <a:srgbClr val="ff0000"/>
                </a:solidFill>
                <a:latin typeface="Calibri"/>
                <a:ea typeface="MS PGothic"/>
              </a:rPr>
              <a:t>'in attuazione del quadro genitoriale configurato dalla CTU</a:t>
            </a:r>
            <a:r>
              <a:rPr b="0" lang="it-IT" sz="2000" spc="-1" strike="noStrike">
                <a:solidFill>
                  <a:srgbClr val="ff0000"/>
                </a:solidFill>
                <a:latin typeface="Calibri"/>
                <a:ea typeface="MS PGothic"/>
              </a:rPr>
              <a:t>'. </a:t>
            </a:r>
            <a:r>
              <a:rPr b="0" lang="it-IT" sz="2000" spc="-1" strike="noStrike">
                <a:solidFill>
                  <a:srgbClr val="000000"/>
                </a:solidFill>
                <a:latin typeface="Calibri"/>
                <a:ea typeface="MS PGothic"/>
              </a:rPr>
              <a:t>Il Tribunale può altresì prendere atto 'della disponibilità delle parti di affidarsi all’indicato professionista che', nel caso di specie 'viene nominato come coordinatore genitoriale. Il coordinatore genitoriale, figura nuova nel panorama giuridico italiano ma ben nota in altri ordinamenti -popolare negli USA e </a:t>
            </a:r>
            <a:r>
              <a:rPr b="1" lang="it-IT" sz="2400" spc="-1" strike="noStrike" u="sng">
                <a:solidFill>
                  <a:srgbClr val="ff0000"/>
                </a:solidFill>
                <a:uFillTx/>
                <a:latin typeface="Calibri"/>
                <a:ea typeface="MS PGothic"/>
              </a:rPr>
              <a:t>species del più ampio genus  di ADR </a:t>
            </a:r>
            <a:r>
              <a:rPr b="1" lang="it-IT" sz="2000" spc="-1" strike="noStrike" u="sng">
                <a:solidFill>
                  <a:srgbClr val="000000"/>
                </a:solidFill>
                <a:uFillTx/>
                <a:latin typeface="Calibri"/>
                <a:ea typeface="MS PGothic"/>
              </a:rPr>
              <a:t>(Alternative Dispute Resolution)</a:t>
            </a:r>
            <a:r>
              <a:rPr b="0" lang="it-IT" sz="2000" spc="-1" strike="noStrike">
                <a:solidFill>
                  <a:srgbClr val="000000"/>
                </a:solidFill>
                <a:latin typeface="Calibri"/>
                <a:ea typeface="MS PGothic"/>
              </a:rPr>
              <a:t>- è soggetto qualificato, cui viene demandato il compito di </a:t>
            </a:r>
            <a:r>
              <a:rPr b="1" lang="it-IT" sz="2400" spc="-1" strike="noStrike">
                <a:solidFill>
                  <a:srgbClr val="ff0000"/>
                </a:solidFill>
                <a:latin typeface="Calibri"/>
                <a:ea typeface="MS PGothic"/>
              </a:rPr>
              <a:t>prevenire il ricorso a provvedimenti giudiziari </a:t>
            </a:r>
            <a:r>
              <a:rPr b="0" lang="it-IT" sz="2000" spc="-1" strike="noStrike">
                <a:solidFill>
                  <a:srgbClr val="ff0000"/>
                </a:solidFill>
                <a:latin typeface="Calibri"/>
                <a:ea typeface="MS PGothic"/>
              </a:rPr>
              <a:t>in punto di responsabilità genitoriale. </a:t>
            </a:r>
            <a:endParaRPr b="0" lang="it-IT" sz="2000" spc="-1" strike="noStrike">
              <a:latin typeface="Arial"/>
            </a:endParaRPr>
          </a:p>
          <a:p>
            <a:pPr>
              <a:lnSpc>
                <a:spcPct val="100000"/>
              </a:lnSpc>
            </a:pPr>
            <a:r>
              <a:rPr b="1" lang="it-IT" sz="2000" spc="-1" strike="noStrike">
                <a:solidFill>
                  <a:srgbClr val="ff0000"/>
                </a:solidFill>
                <a:latin typeface="Calibri"/>
                <a:ea typeface="MS PGothic"/>
              </a:rPr>
              <a:t>Tribunale di Milano, 07 Luglio 2016 Pres., est. Laura Maria Cosmai</a:t>
            </a:r>
            <a:r>
              <a:rPr b="1" lang="it-IT" sz="2000" spc="-1" strike="noStrike">
                <a:solidFill>
                  <a:srgbClr val="000000"/>
                </a:solidFill>
                <a:latin typeface="Calibri"/>
                <a:ea typeface="MS PGothic"/>
              </a:rPr>
              <a:t>.</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36080" y="143640"/>
            <a:ext cx="12123720" cy="63691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it-IT" sz="2400" spc="-1" strike="noStrike">
                <a:solidFill>
                  <a:srgbClr val="ff0000"/>
                </a:solidFill>
                <a:latin typeface="Arial"/>
              </a:rPr>
              <a:t>REVISIONE LINEE GUIDA 2017 – 2019</a:t>
            </a:r>
            <a:endParaRPr b="0" lang="it-IT" sz="2400" spc="-1" strike="noStrike">
              <a:latin typeface="Arial"/>
            </a:endParaRPr>
          </a:p>
          <a:p>
            <a:pPr algn="ctr">
              <a:lnSpc>
                <a:spcPct val="100000"/>
              </a:lnSpc>
            </a:pPr>
            <a:r>
              <a:rPr b="0" lang="it-IT" sz="2400" spc="-1" strike="noStrike">
                <a:solidFill>
                  <a:srgbClr val="ff0000"/>
                </a:solidFill>
                <a:latin typeface="Arial"/>
              </a:rPr>
              <a:t>EDITE FEBBRAIO 2019</a:t>
            </a:r>
            <a:endParaRPr b="0" lang="it-IT" sz="2400" spc="-1" strike="noStrike">
              <a:latin typeface="Arial"/>
            </a:endParaRPr>
          </a:p>
          <a:p>
            <a:pPr>
              <a:lnSpc>
                <a:spcPct val="100000"/>
              </a:lnSpc>
            </a:pPr>
            <a:r>
              <a:rPr b="0" lang="it-IT" sz="2400" spc="-1" strike="noStrike">
                <a:solidFill>
                  <a:srgbClr val="000000"/>
                </a:solidFill>
                <a:latin typeface="Arial"/>
              </a:rPr>
              <a:t>Quella del Coordinatore genitoriale è un’attività ibrida tra la sfera giuridica e la sfera della salute mentale che comprende </a:t>
            </a:r>
            <a:r>
              <a:rPr b="0" lang="it-IT" sz="2400" spc="-1" strike="noStrike">
                <a:solidFill>
                  <a:srgbClr val="002060"/>
                </a:solidFill>
                <a:latin typeface="Arial"/>
              </a:rPr>
              <a:t>monitoraggio</a:t>
            </a:r>
            <a:r>
              <a:rPr b="0" lang="it-IT" sz="2400" spc="-1" strike="noStrike">
                <a:solidFill>
                  <a:srgbClr val="000000"/>
                </a:solidFill>
                <a:latin typeface="Arial"/>
              </a:rPr>
              <a:t>, </a:t>
            </a:r>
            <a:r>
              <a:rPr b="0" lang="it-IT" sz="2400" spc="-1" strike="noStrike">
                <a:solidFill>
                  <a:srgbClr val="00b050"/>
                </a:solidFill>
                <a:latin typeface="Arial"/>
              </a:rPr>
              <a:t>educazione</a:t>
            </a:r>
            <a:r>
              <a:rPr b="0" lang="it-IT" sz="2400" spc="-1" strike="noStrike">
                <a:solidFill>
                  <a:srgbClr val="000000"/>
                </a:solidFill>
                <a:latin typeface="Arial"/>
              </a:rPr>
              <a:t>, </a:t>
            </a:r>
            <a:r>
              <a:rPr b="0" lang="it-IT" sz="2400" spc="-1" strike="noStrike">
                <a:solidFill>
                  <a:srgbClr val="7030a0"/>
                </a:solidFill>
                <a:latin typeface="Arial"/>
              </a:rPr>
              <a:t>gestione del caso </a:t>
            </a:r>
            <a:r>
              <a:rPr b="0" lang="it-IT" sz="2400" spc="-1" strike="noStrike">
                <a:solidFill>
                  <a:srgbClr val="000000"/>
                </a:solidFill>
                <a:latin typeface="Arial"/>
              </a:rPr>
              <a:t>e </a:t>
            </a:r>
            <a:r>
              <a:rPr b="0" lang="it-IT" sz="2400" spc="-1" strike="noStrike">
                <a:solidFill>
                  <a:srgbClr val="c00000"/>
                </a:solidFill>
                <a:latin typeface="Arial"/>
              </a:rPr>
              <a:t>del conflitto, risoluzione di controversie </a:t>
            </a:r>
            <a:r>
              <a:rPr b="0" lang="it-IT" sz="2400" spc="-1" strike="noStrike">
                <a:solidFill>
                  <a:srgbClr val="000000"/>
                </a:solidFill>
                <a:latin typeface="Arial"/>
              </a:rPr>
              <a:t>e, alle volte, </a:t>
            </a:r>
            <a:r>
              <a:rPr b="0" lang="it-IT" sz="2400" spc="-1" strike="noStrike">
                <a:solidFill>
                  <a:srgbClr val="ed7d31"/>
                </a:solidFill>
                <a:latin typeface="Arial"/>
              </a:rPr>
              <a:t>funzioni decisionali. </a:t>
            </a:r>
            <a:endParaRPr b="0" lang="it-IT" sz="2400" spc="-1" strike="noStrike">
              <a:latin typeface="Arial"/>
            </a:endParaRPr>
          </a:p>
          <a:p>
            <a:pPr>
              <a:lnSpc>
                <a:spcPct val="100000"/>
              </a:lnSpc>
            </a:pPr>
            <a:r>
              <a:rPr b="0" lang="it-IT" sz="2400" spc="-1" strike="noStrike">
                <a:solidFill>
                  <a:srgbClr val="000000"/>
                </a:solidFill>
                <a:latin typeface="Arial"/>
              </a:rPr>
              <a:t>La coordinazione genitoriale è un processo </a:t>
            </a:r>
            <a:r>
              <a:rPr b="1" lang="it-IT" sz="2800" spc="-1" strike="noStrike">
                <a:solidFill>
                  <a:srgbClr val="000000"/>
                </a:solidFill>
                <a:latin typeface="Arial"/>
              </a:rPr>
              <a:t>incentrato sui figli </a:t>
            </a:r>
            <a:r>
              <a:rPr b="0" lang="it-IT" sz="2400" spc="-1" strike="noStrike">
                <a:solidFill>
                  <a:srgbClr val="000000"/>
                </a:solidFill>
                <a:latin typeface="Arial"/>
              </a:rPr>
              <a:t>e condotto da un </a:t>
            </a:r>
            <a:r>
              <a:rPr b="1" i="1" lang="it-IT" sz="2400" spc="-1" strike="noStrike">
                <a:solidFill>
                  <a:srgbClr val="002060"/>
                </a:solidFill>
                <a:latin typeface="Apple Chancery"/>
                <a:ea typeface="Apple Chancery"/>
              </a:rPr>
              <a:t>professionista in materia di salute mentale o di diritto di famiglia, oppure da un mediatore familiare certificato, qualificato e accreditato secondo la normativa e le leggi della propria giurisdizione che abbia esperienza pratica professionale in casi di famiglie con alta conflittualità̀</a:t>
            </a:r>
            <a:r>
              <a:rPr b="0" i="1" lang="it-IT" sz="2400" spc="-1" strike="noStrike">
                <a:solidFill>
                  <a:srgbClr val="000000"/>
                </a:solidFill>
                <a:latin typeface="Apple Chancery"/>
                <a:ea typeface="Apple Chancery"/>
              </a:rPr>
              <a:t>.</a:t>
            </a:r>
            <a:r>
              <a:rPr b="0" lang="it-IT" sz="2400" spc="-1" strike="noStrike">
                <a:solidFill>
                  <a:srgbClr val="000000"/>
                </a:solidFill>
                <a:latin typeface="Arial"/>
                <a:ea typeface="Apple Chancery"/>
              </a:rPr>
              <a:t> </a:t>
            </a:r>
            <a:endParaRPr b="0" lang="it-IT" sz="2400" spc="-1" strike="noStrike">
              <a:latin typeface="Arial"/>
            </a:endParaRPr>
          </a:p>
          <a:p>
            <a:pPr>
              <a:lnSpc>
                <a:spcPct val="100000"/>
              </a:lnSpc>
            </a:pPr>
            <a:r>
              <a:rPr b="0" lang="it-IT" sz="2400" spc="-1" strike="noStrike">
                <a:solidFill>
                  <a:srgbClr val="000000"/>
                </a:solidFill>
                <a:latin typeface="Arial"/>
                <a:ea typeface="Apple Chancery"/>
              </a:rPr>
              <a:t>Il Coordinatore genitoriale aiuta i co-genitori coinvolti in un rapporto ad alta conflittualità ad attuare il loro piano genitoriale nei seguenti modi: </a:t>
            </a:r>
            <a:endParaRPr b="0" lang="it-IT" sz="2400" spc="-1" strike="noStrike">
              <a:latin typeface="Arial"/>
            </a:endParaRPr>
          </a:p>
          <a:p>
            <a:pPr marL="343080" indent="-342720">
              <a:lnSpc>
                <a:spcPct val="100000"/>
              </a:lnSpc>
              <a:buClr>
                <a:srgbClr val="ff0000"/>
              </a:buClr>
              <a:buFont typeface="StarSymbol"/>
              <a:buAutoNum type="arabicParenR"/>
            </a:pPr>
            <a:r>
              <a:rPr b="0" lang="it-IT" sz="2400" spc="-1" strike="noStrike">
                <a:solidFill>
                  <a:srgbClr val="ff0000"/>
                </a:solidFill>
                <a:latin typeface="Arial"/>
                <a:ea typeface="Apple Chancery"/>
              </a:rPr>
              <a:t>facilitando la risoluzione della controversia </a:t>
            </a:r>
            <a:r>
              <a:rPr b="0" lang="it-IT" sz="2400" spc="-1" strike="noStrike">
                <a:solidFill>
                  <a:srgbClr val="000000"/>
                </a:solidFill>
                <a:latin typeface="Arial"/>
                <a:ea typeface="Apple Chancery"/>
              </a:rPr>
              <a:t>in modo tempestivo; </a:t>
            </a:r>
            <a:endParaRPr b="0" lang="it-IT" sz="2400" spc="-1" strike="noStrike">
              <a:latin typeface="Arial"/>
            </a:endParaRPr>
          </a:p>
          <a:p>
            <a:pPr marL="343080" indent="-342720">
              <a:lnSpc>
                <a:spcPct val="100000"/>
              </a:lnSpc>
              <a:buClr>
                <a:srgbClr val="00b050"/>
              </a:buClr>
              <a:buFont typeface="StarSymbol"/>
              <a:buAutoNum type="arabicParenR"/>
            </a:pPr>
            <a:r>
              <a:rPr b="0" lang="it-IT" sz="2400" spc="-1" strike="noStrike">
                <a:solidFill>
                  <a:srgbClr val="00b050"/>
                </a:solidFill>
                <a:latin typeface="Arial"/>
                <a:ea typeface="Apple Chancery"/>
              </a:rPr>
              <a:t>formando</a:t>
            </a:r>
            <a:r>
              <a:rPr b="0" lang="it-IT" sz="2400" spc="-1" strike="noStrike">
                <a:solidFill>
                  <a:srgbClr val="000000"/>
                </a:solidFill>
                <a:latin typeface="Arial"/>
                <a:ea typeface="Apple Chancery"/>
              </a:rPr>
              <a:t> i co-genitori sui bisogni dei figli; </a:t>
            </a:r>
            <a:endParaRPr b="0" lang="it-IT" sz="2400" spc="-1" strike="noStrike">
              <a:latin typeface="Arial"/>
            </a:endParaRPr>
          </a:p>
          <a:p>
            <a:pPr marL="343080" indent="-342720">
              <a:lnSpc>
                <a:spcPct val="100000"/>
              </a:lnSpc>
              <a:buClr>
                <a:srgbClr val="ed7d31"/>
              </a:buClr>
              <a:buFont typeface="StarSymbol"/>
              <a:buAutoNum type="arabicParenR"/>
            </a:pPr>
            <a:r>
              <a:rPr b="1" lang="it-IT" sz="2400" spc="-1" strike="noStrike">
                <a:solidFill>
                  <a:srgbClr val="ed7d31"/>
                </a:solidFill>
                <a:latin typeface="Arial"/>
                <a:ea typeface="Apple Chancery"/>
              </a:rPr>
              <a:t>prendendo decisioni</a:t>
            </a:r>
            <a:r>
              <a:rPr b="0" lang="it-IT" sz="2400" spc="-1" strike="noStrike">
                <a:solidFill>
                  <a:srgbClr val="000000"/>
                </a:solidFill>
                <a:latin typeface="Arial"/>
                <a:ea typeface="Apple Chancery"/>
              </a:rPr>
              <a:t>, previo consenso dei co-genitori o del tribunale e nei limiti del provvedimento di quest’ultimo o del contratto. È compito del Coordinatore genitoriale cercare di tutelare e sostenere rapporti sicuri, sani e significativi fra genitore e figli. </a:t>
            </a:r>
            <a:endParaRPr b="0" lang="it-IT"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246600" y="759960"/>
            <a:ext cx="11945160" cy="496476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it-IT" sz="3200" spc="-1" strike="noStrike">
                <a:solidFill>
                  <a:srgbClr val="000000"/>
                </a:solidFill>
                <a:latin typeface="Calibri"/>
              </a:rPr>
              <a:t>La coordinazione genitoriale è un processo dedicato a quei </a:t>
            </a:r>
            <a:r>
              <a:rPr b="1" lang="it-IT" sz="3200" spc="-1" strike="noStrike">
                <a:solidFill>
                  <a:srgbClr val="7030a0"/>
                </a:solidFill>
                <a:latin typeface="Calibri"/>
              </a:rPr>
              <a:t>co- genitori che non riescono o non vogliono prendere decisioni genitoriali insieme, comunicare in modo efficace, rispettare gli accordi genitoriali e i provvedimenti del tribunale o proteggere i loro figli dall’impatto del conflitto fra di essi.</a:t>
            </a:r>
            <a:r>
              <a:rPr b="0" lang="it-IT" sz="3200" spc="-1" strike="noStrike">
                <a:solidFill>
                  <a:srgbClr val="000000"/>
                </a:solidFill>
                <a:latin typeface="Calibri"/>
              </a:rPr>
              <a:t> </a:t>
            </a:r>
            <a:endParaRPr b="0" lang="it-IT" sz="3200" spc="-1" strike="noStrike">
              <a:latin typeface="Arial"/>
            </a:endParaRPr>
          </a:p>
          <a:p>
            <a:pPr algn="just">
              <a:lnSpc>
                <a:spcPct val="100000"/>
              </a:lnSpc>
            </a:pPr>
            <a:r>
              <a:rPr b="0" lang="it-IT" sz="3200" spc="-1" strike="noStrike">
                <a:solidFill>
                  <a:srgbClr val="000000"/>
                </a:solidFill>
                <a:latin typeface="Calibri"/>
              </a:rPr>
              <a:t>Un Coordinatore genitoriale dà </a:t>
            </a:r>
            <a:r>
              <a:rPr b="0" lang="it-IT" sz="3200" spc="-1" strike="noStrike">
                <a:solidFill>
                  <a:srgbClr val="c00000"/>
                </a:solidFill>
                <a:latin typeface="Calibri"/>
              </a:rPr>
              <a:t>raccomandazioni</a:t>
            </a:r>
            <a:r>
              <a:rPr b="0" lang="it-IT" sz="3200" spc="-1" strike="noStrike">
                <a:solidFill>
                  <a:srgbClr val="000000"/>
                </a:solidFill>
                <a:latin typeface="Calibri"/>
              </a:rPr>
              <a:t> e, se autorizzato, prende </a:t>
            </a:r>
            <a:r>
              <a:rPr b="0" lang="it-IT" sz="3200" spc="-1" strike="noStrike">
                <a:solidFill>
                  <a:srgbClr val="ff0000"/>
                </a:solidFill>
                <a:latin typeface="Calibri"/>
              </a:rPr>
              <a:t>decisioni vincolanti </a:t>
            </a:r>
            <a:r>
              <a:rPr b="0" lang="it-IT" sz="3200" spc="-1" strike="noStrike">
                <a:solidFill>
                  <a:srgbClr val="000000"/>
                </a:solidFill>
                <a:latin typeface="Calibri"/>
              </a:rPr>
              <a:t>per i genitori con la possibilità di </a:t>
            </a:r>
            <a:r>
              <a:rPr b="1" lang="it-IT" sz="3200" spc="-1" strike="noStrike" u="sng">
                <a:solidFill>
                  <a:srgbClr val="ed7d31"/>
                </a:solidFill>
                <a:uFillTx/>
                <a:latin typeface="Calibri"/>
              </a:rPr>
              <a:t>relazionare al tribunale</a:t>
            </a:r>
            <a:r>
              <a:rPr b="0" lang="it-IT" sz="3200" spc="-1" strike="noStrike">
                <a:solidFill>
                  <a:srgbClr val="000000"/>
                </a:solidFill>
                <a:latin typeface="Calibri"/>
              </a:rPr>
              <a:t>; un Coordinatore genitoriale dovrebbe dunque essere nominato da una persona indicata dal tribunale e che relazioni allo stesso. </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369720" y="261720"/>
            <a:ext cx="11439360" cy="593964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it-IT" sz="3200" spc="-1" strike="noStrike">
                <a:solidFill>
                  <a:srgbClr val="000000"/>
                </a:solidFill>
                <a:latin typeface="Arial"/>
              </a:rPr>
              <a:t>Entrambi i co-genitori potrebbero acconsentire di partecipare al processo di coordinazione genitoriale e in alcune giurisdizioni tale contratto può̀ essere applicato senza un provvedimento del tribunale. </a:t>
            </a:r>
            <a:endParaRPr b="0" lang="it-IT" sz="3200" spc="-1" strike="noStrike">
              <a:latin typeface="Arial"/>
            </a:endParaRPr>
          </a:p>
          <a:p>
            <a:pPr algn="just">
              <a:lnSpc>
                <a:spcPct val="100000"/>
              </a:lnSpc>
            </a:pPr>
            <a:r>
              <a:rPr b="0" lang="it-IT" sz="3200" spc="-1" strike="noStrike">
                <a:solidFill>
                  <a:srgbClr val="000000"/>
                </a:solidFill>
                <a:latin typeface="Arial"/>
              </a:rPr>
              <a:t>A ogni modo, in casi come questi, </a:t>
            </a:r>
            <a:r>
              <a:rPr b="0" lang="it-IT" sz="3200" spc="-1" strike="noStrike">
                <a:solidFill>
                  <a:srgbClr val="ff0000"/>
                </a:solidFill>
                <a:latin typeface="Arial"/>
              </a:rPr>
              <a:t>il provvedimento del tribunale è consigliabile. </a:t>
            </a:r>
            <a:endParaRPr b="0" lang="it-IT" sz="3200" spc="-1" strike="noStrike">
              <a:latin typeface="Arial"/>
            </a:endParaRPr>
          </a:p>
          <a:p>
            <a:pPr algn="just">
              <a:lnSpc>
                <a:spcPct val="100000"/>
              </a:lnSpc>
            </a:pPr>
            <a:r>
              <a:rPr b="0" lang="it-IT" sz="3200" spc="-1" strike="noStrike">
                <a:solidFill>
                  <a:srgbClr val="000000"/>
                </a:solidFill>
                <a:latin typeface="Arial"/>
              </a:rPr>
              <a:t>L’autorità̀ rappresentata dal ruolo del Coordinatore genitoriale è valida se riconosciuta e sottoscritta dai co-genitori o se ordinata dal tribunale. È dunque fondamentale che ogni giurisdizione che applichi la coordinazione genitoriale adotti e rispetti una serie di linee guida per la pratica e i programmi previsti da tale processo. </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3675960" y="1628640"/>
            <a:ext cx="6171840" cy="2080800"/>
          </a:xfrm>
          <a:prstGeom prst="rect">
            <a:avLst/>
          </a:prstGeom>
          <a:noFill/>
          <a:ln>
            <a:noFill/>
          </a:ln>
        </p:spPr>
        <p:style>
          <a:lnRef idx="0"/>
          <a:fillRef idx="0"/>
          <a:effectRef idx="0"/>
          <a:fontRef idx="minor"/>
        </p:style>
        <p:txBody>
          <a:bodyPr lIns="50760" rIns="50760" tIns="50760" bIns="50760" anchor="b">
            <a:noAutofit/>
          </a:bodyPr>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1800" spc="-1" strike="noStrike">
              <a:latin typeface="Arial"/>
            </a:endParaRPr>
          </a:p>
          <a:p>
            <a:pPr algn="ct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1800" spc="-1" strike="noStrike">
              <a:latin typeface="Arial"/>
            </a:endParaRPr>
          </a:p>
        </p:txBody>
      </p:sp>
      <p:sp>
        <p:nvSpPr>
          <p:cNvPr id="103" name="CustomShape 2"/>
          <p:cNvSpPr/>
          <p:nvPr/>
        </p:nvSpPr>
        <p:spPr>
          <a:xfrm>
            <a:off x="2135520" y="1196640"/>
            <a:ext cx="7992360" cy="5391360"/>
          </a:xfrm>
          <a:prstGeom prst="rect">
            <a:avLst/>
          </a:prstGeom>
          <a:noFill/>
          <a:ln>
            <a:noFill/>
          </a:ln>
        </p:spPr>
        <p:style>
          <a:lnRef idx="0"/>
          <a:fillRef idx="0"/>
          <a:effectRef idx="0"/>
          <a:fontRef idx="minor"/>
        </p:style>
        <p:txBody>
          <a:bodyPr lIns="50760" rIns="50760" tIns="50760" bIns="50760">
            <a:noAutofit/>
          </a:bodyPr>
          <a:p>
            <a:pPr>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1800" spc="-1" strike="noStrike">
              <a:latin typeface="Arial"/>
            </a:endParaRPr>
          </a:p>
          <a:p>
            <a:pPr marL="457200" indent="-456840" algn="just">
              <a:lnSpc>
                <a:spcPct val="100000"/>
              </a:lnSpc>
              <a:buClr>
                <a:srgbClr val="000000"/>
              </a:buClr>
              <a:buFont typeface="Wingdings" charset="2"/>
              <a:buAutoNum type="arabicPare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i="1" lang="es-ES" sz="2000" spc="-1" strike="noStrike">
                <a:solidFill>
                  <a:srgbClr val="000000"/>
                </a:solidFill>
                <a:latin typeface="Arial"/>
              </a:rPr>
              <a:t>Provvedimento di nomina (anche provvisorio) previo consenso dei genitori; molto dettagliato-generico; </a:t>
            </a:r>
            <a:endParaRPr b="0" lang="it-IT" sz="2000" spc="-1" strike="noStrike">
              <a:latin typeface="Arial"/>
            </a:endParaRPr>
          </a:p>
          <a:p>
            <a:pPr algn="just">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2000" spc="-1" strike="noStrike">
              <a:latin typeface="Arial"/>
            </a:endParaRPr>
          </a:p>
          <a:p>
            <a:pPr marL="457200" indent="-456840" algn="just">
              <a:lnSpc>
                <a:spcPct val="100000"/>
              </a:lnSpc>
              <a:buClr>
                <a:srgbClr val="000000"/>
              </a:buClr>
              <a:buFont typeface="Wingdings" charset="2"/>
              <a:buAutoNum type="arabicPare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i="1" lang="es-ES" sz="2000" spc="-1" strike="noStrike">
                <a:solidFill>
                  <a:srgbClr val="000000"/>
                </a:solidFill>
                <a:latin typeface="Arial"/>
              </a:rPr>
              <a:t>Accordo dei genitori ratificato dal giudice (ruolo avvocati);</a:t>
            </a:r>
            <a:endParaRPr b="0" lang="it-IT" sz="2000" spc="-1" strike="noStrike">
              <a:latin typeface="Arial"/>
            </a:endParaRPr>
          </a:p>
          <a:p>
            <a:pPr algn="just">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2000" spc="-1" strike="noStrike">
              <a:latin typeface="Arial"/>
            </a:endParaRPr>
          </a:p>
          <a:p>
            <a:pPr marL="457200" indent="-456840" algn="just">
              <a:lnSpc>
                <a:spcPct val="100000"/>
              </a:lnSpc>
              <a:buClr>
                <a:srgbClr val="000000"/>
              </a:buClr>
              <a:buFont typeface="Wingdings" charset="2"/>
              <a:buAutoNum type="arabicPare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i="1" lang="es-ES" sz="2000" spc="-1" strike="noStrike">
                <a:solidFill>
                  <a:srgbClr val="000000"/>
                </a:solidFill>
                <a:latin typeface="Arial"/>
              </a:rPr>
              <a:t>Provvedimento di invio ai SS con indicazione a questi di utilizzare il metodo della CoGe</a:t>
            </a:r>
            <a:endParaRPr b="0" lang="it-IT" sz="2000" spc="-1" strike="noStrike">
              <a:latin typeface="Arial"/>
            </a:endParaRPr>
          </a:p>
          <a:p>
            <a:pPr algn="just">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2000" spc="-1" strike="noStrike">
              <a:latin typeface="Arial"/>
            </a:endParaRPr>
          </a:p>
          <a:p>
            <a:pPr marL="457200" indent="-456840" algn="just">
              <a:lnSpc>
                <a:spcPct val="100000"/>
              </a:lnSpc>
              <a:buClr>
                <a:srgbClr val="000000"/>
              </a:buClr>
              <a:buFont typeface="Wingdings" charset="2"/>
              <a:buAutoNum type="arabicParenR"/>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i="1" lang="es-ES" sz="2000" spc="-1" strike="noStrike">
                <a:solidFill>
                  <a:srgbClr val="000000"/>
                </a:solidFill>
                <a:latin typeface="Arial"/>
              </a:rPr>
              <a:t>Nomina diretta del CG come ausiliario.</a:t>
            </a:r>
            <a:endParaRPr b="0" lang="it-IT" sz="2000" spc="-1" strike="noStrike">
              <a:latin typeface="Arial"/>
            </a:endParaRPr>
          </a:p>
          <a:p>
            <a:pPr marL="457200" indent="-456840" algn="just">
              <a:lnSpc>
                <a:spcPct val="100000"/>
              </a:lnSpc>
              <a:tabLst>
                <a:tab algn="l" pos="0"/>
              </a:tabLst>
            </a:pPr>
            <a:endParaRPr b="0" lang="it-IT" sz="2000" spc="-1" strike="noStrike">
              <a:latin typeface="Arial"/>
            </a:endParaRPr>
          </a:p>
          <a:p>
            <a:pPr marL="457200" indent="-456840" algn="just">
              <a:lnSpc>
                <a:spcPct val="100000"/>
              </a:lnSpc>
              <a:tabLst>
                <a:tab algn="l" pos="0"/>
              </a:tabLst>
            </a:pPr>
            <a:endParaRPr b="0" lang="it-IT" sz="2000" spc="-1" strike="noStrike">
              <a:latin typeface="Arial"/>
            </a:endParaRPr>
          </a:p>
          <a:p>
            <a:pPr marL="457200" indent="-456840" algn="just">
              <a:lnSpc>
                <a:spcPct val="100000"/>
              </a:lnSpc>
              <a:tabLst>
                <a:tab algn="l" pos="0"/>
              </a:tabLst>
            </a:pPr>
            <a:endParaRPr b="0" lang="it-IT" sz="2000" spc="-1" strike="noStrike">
              <a:latin typeface="Arial"/>
            </a:endParaRPr>
          </a:p>
          <a:p>
            <a:pPr algn="just">
              <a:lnSpc>
                <a:spcPct val="100000"/>
              </a:lnSpc>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endParaRPr b="0" lang="it-IT" sz="2000" spc="-1" strike="noStrike">
              <a:latin typeface="Arial"/>
            </a:endParaRPr>
          </a:p>
        </p:txBody>
      </p:sp>
      <p:sp>
        <p:nvSpPr>
          <p:cNvPr id="104" name="CustomShape 3"/>
          <p:cNvSpPr/>
          <p:nvPr/>
        </p:nvSpPr>
        <p:spPr>
          <a:xfrm>
            <a:off x="2783520" y="332640"/>
            <a:ext cx="6192360" cy="577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3200" spc="-1" strike="noStrike">
                <a:solidFill>
                  <a:srgbClr val="c00000"/>
                </a:solidFill>
                <a:latin typeface="Calibri"/>
              </a:rPr>
              <a:t>          </a:t>
            </a:r>
            <a:r>
              <a:rPr b="1" lang="it-IT" sz="3200" spc="-1" strike="noStrike">
                <a:solidFill>
                  <a:srgbClr val="c00000"/>
                </a:solidFill>
                <a:latin typeface="Calibri"/>
              </a:rPr>
              <a:t>MODALITA’ DI NOMINA</a:t>
            </a:r>
            <a:endParaRPr b="0" lang="it-IT" sz="3200" spc="-1" strike="noStrike">
              <a:latin typeface="Arial"/>
            </a:endParaRPr>
          </a:p>
        </p:txBody>
      </p:sp>
      <p:sp>
        <p:nvSpPr>
          <p:cNvPr id="105" name="CustomShape 4"/>
          <p:cNvSpPr/>
          <p:nvPr/>
        </p:nvSpPr>
        <p:spPr>
          <a:xfrm>
            <a:off x="1805760" y="4502520"/>
            <a:ext cx="8981640" cy="191916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i="1" lang="it-IT" sz="2400" spc="-1" strike="noStrike">
                <a:solidFill>
                  <a:srgbClr val="c00000"/>
                </a:solidFill>
                <a:latin typeface="Calibri"/>
              </a:rPr>
              <a:t>La relazione professionale del CO.GE è con i genitori, si basa sul consenso o su un accordo scritto a prescindere dal modo con cui l’incarico è stato conferito.</a:t>
            </a:r>
            <a:endParaRPr b="0" lang="it-IT" sz="2400" spc="-1" strike="noStrike">
              <a:latin typeface="Arial"/>
            </a:endParaRPr>
          </a:p>
          <a:p>
            <a:pPr algn="just">
              <a:lnSpc>
                <a:spcPct val="100000"/>
              </a:lnSpc>
            </a:pPr>
            <a:r>
              <a:rPr b="0" lang="it-IT" sz="2400" spc="-1" strike="noStrike">
                <a:solidFill>
                  <a:srgbClr val="000000"/>
                </a:solidFill>
                <a:latin typeface="Calibri"/>
              </a:rPr>
              <a:t>(American Psychological association </a:t>
            </a:r>
            <a:r>
              <a:rPr b="0" lang="it-IT" sz="2400" spc="-1" strike="noStrike">
                <a:solidFill>
                  <a:srgbClr val="000000"/>
                </a:solidFill>
                <a:latin typeface="Calibri"/>
              </a:rPr>
              <a:t>– Guidelines for the practice of parenting coordination)</a:t>
            </a:r>
            <a:endParaRPr b="0" lang="it-IT" sz="2400" spc="-1" strike="noStrike">
              <a:latin typeface="Arial"/>
            </a:endParaRPr>
          </a:p>
        </p:txBody>
      </p:sp>
    </p:spTree>
  </p:cSld>
  <mc:AlternateContent>
    <mc:Choice Requires="p14">
      <p:transition p14:dur="100"/>
    </mc:Choice>
    <mc:Fallback>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TotalTime>
  <Application>LibreOffice/6.4.5.2$Windows_X86_64 LibreOffice_project/a726b36747cf2001e06b58ad5db1aa3a9a1872d6</Application>
  <Words>1322</Words>
  <Paragraphs>62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2021-04-14T06:43:38Z</dcterms:created>
  <dc:creator>Utente di Microsoft Office</dc:creator>
  <dc:description/>
  <dc:language>it-IT</dc:language>
  <cp:lastModifiedBy>Utente di Microsoft Office</cp:lastModifiedBy>
  <dcterms:modified xsi:type="dcterms:W3CDTF">2021-04-14T07:04:02Z</dcterms:modified>
  <cp:revision>2</cp:revision>
  <dc:subject/>
  <dc:title>Journal of Divorce &amp; Remarriage, 55:613–635, 2014 Copyright © Taylor &amp; Francis Group, LLC Shared Physical Custody: Summary of 40 Studies on Outcomes for Children  LINDA NIELSEN  Department of Education, Wake Forest University, Winston-Salem, North Carolina, USA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15.0027</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9</vt:i4>
  </property>
</Properties>
</file>