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rIns="0" tIns="0" bIns="0">
            <a:normAutofit/>
          </a:bodyPr>
          <a:p>
            <a:endParaRPr b="0" lang="it-IT" sz="2800" spc="-1" strike="noStrike">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it-IT"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rIns="0" tIns="0" bIns="0">
            <a:normAutofit/>
          </a:bodyPr>
          <a:p>
            <a:endParaRPr b="0" lang="it-IT" sz="2800" spc="-1" strike="noStrike">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rIns="0" tIns="0" bIns="0">
            <a:normAutofit/>
          </a:bodyPr>
          <a:p>
            <a:endParaRPr b="0" lang="it-IT" sz="2800" spc="-1" strike="noStrike">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rIns="0" tIns="0" bIns="0">
            <a:normAutofit/>
          </a:bodyPr>
          <a:p>
            <a:endParaRPr b="0" lang="it-IT" sz="2800" spc="-1" strike="noStrike">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it-IT" sz="4400" spc="-1" strike="noStrike">
                <a:solidFill>
                  <a:srgbClr val="000000"/>
                </a:solidFill>
                <a:latin typeface="Calibri Light"/>
              </a:rPr>
              <a:t>Fare clic per modificare stile</a:t>
            </a:r>
            <a:endParaRPr b="0" lang="it-IT" sz="4400" spc="-1" strike="noStrike">
              <a:solidFill>
                <a:srgbClr val="000000"/>
              </a:solidFill>
              <a:latin typeface="Calibri"/>
            </a:endParaRPr>
          </a:p>
        </p:txBody>
      </p:sp>
      <p:sp>
        <p:nvSpPr>
          <p:cNvPr id="1" name="PlaceHolder 2"/>
          <p:cNvSpPr>
            <a:spLocks noGrp="1"/>
          </p:cNvSpPr>
          <p:nvPr>
            <p:ph type="body"/>
          </p:nvPr>
        </p:nvSpPr>
        <p:spPr>
          <a:xfrm>
            <a:off x="838080" y="1825560"/>
            <a:ext cx="10515240" cy="4350960"/>
          </a:xfrm>
          <a:prstGeom prst="rect">
            <a:avLst/>
          </a:prstGeom>
        </p:spPr>
        <p:txBody>
          <a:bodyPr>
            <a:noAutofit/>
          </a:bodyPr>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Fare clic per modificare gli stili del testo dello schema</a:t>
            </a:r>
            <a:endParaRPr b="0" lang="it-IT"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it-IT" sz="2400" spc="-1" strike="noStrike">
                <a:solidFill>
                  <a:srgbClr val="000000"/>
                </a:solidFill>
                <a:latin typeface="Calibri"/>
              </a:rPr>
              <a:t>Secondo livello</a:t>
            </a:r>
            <a:endParaRPr b="0" lang="it-IT"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it-IT" sz="2000" spc="-1" strike="noStrike">
                <a:solidFill>
                  <a:srgbClr val="000000"/>
                </a:solidFill>
                <a:latin typeface="Calibri"/>
              </a:rPr>
              <a:t>Terzo livello</a:t>
            </a:r>
            <a:endParaRPr b="0" lang="it-IT"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it-IT" sz="1800" spc="-1" strike="noStrike">
                <a:solidFill>
                  <a:srgbClr val="000000"/>
                </a:solidFill>
                <a:latin typeface="Calibri"/>
              </a:rPr>
              <a:t>Quarto livello</a:t>
            </a:r>
            <a:endParaRPr b="0" lang="it-IT"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it-IT" sz="1800" spc="-1" strike="noStrike">
                <a:solidFill>
                  <a:srgbClr val="000000"/>
                </a:solidFill>
                <a:latin typeface="Calibri"/>
              </a:rPr>
              <a:t>Quinto livello</a:t>
            </a:r>
            <a:endParaRPr b="0" lang="it-IT" sz="1800" spc="-1" strike="noStrike">
              <a:solidFill>
                <a:srgbClr val="000000"/>
              </a:solidFill>
              <a:latin typeface="Calibri"/>
            </a:endParaRPr>
          </a:p>
        </p:txBody>
      </p:sp>
      <p:sp>
        <p:nvSpPr>
          <p:cNvPr id="2" name="PlaceHolder 3"/>
          <p:cNvSpPr>
            <a:spLocks noGrp="1"/>
          </p:cNvSpPr>
          <p:nvPr>
            <p:ph type="dt"/>
          </p:nvPr>
        </p:nvSpPr>
        <p:spPr>
          <a:xfrm>
            <a:off x="838080" y="6356520"/>
            <a:ext cx="2742840" cy="364680"/>
          </a:xfrm>
          <a:prstGeom prst="rect">
            <a:avLst/>
          </a:prstGeom>
        </p:spPr>
        <p:txBody>
          <a:bodyPr anchor="ctr">
            <a:noAutofit/>
          </a:bodyPr>
          <a:p>
            <a:pPr>
              <a:lnSpc>
                <a:spcPct val="100000"/>
              </a:lnSpc>
            </a:pPr>
            <a:fld id="{DF6625BE-B4CA-473B-9AE5-6D84E97D1A59}" type="datetime">
              <a:rPr b="0" lang="it-IT" sz="1200" spc="-1" strike="noStrike">
                <a:solidFill>
                  <a:srgbClr val="8b8b8b"/>
                </a:solidFill>
                <a:latin typeface="Calibri"/>
              </a:rPr>
              <a:t>15/04/21</a:t>
            </a:fld>
            <a:endParaRPr b="0" lang="it-IT" sz="1200" spc="-1" strike="noStrike">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noAutofit/>
          </a:bodyPr>
          <a:p>
            <a:endParaRPr b="0" lang="it-IT" sz="2400" spc="-1" strike="noStrike">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6A41D846-8C6B-4DE4-AEBC-C9A637658046}" type="slidenum">
              <a:rPr b="0" lang="it-IT" sz="1200" spc="-1" strike="noStrike">
                <a:solidFill>
                  <a:srgbClr val="8b8b8b"/>
                </a:solidFill>
                <a:latin typeface="Calibri"/>
              </a:rPr>
              <a:t>&lt;numero&gt;</a:t>
            </a:fld>
            <a:endParaRPr b="0" lang="it-IT"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TextShape 1"/>
          <p:cNvSpPr txBox="1"/>
          <p:nvPr/>
        </p:nvSpPr>
        <p:spPr>
          <a:xfrm>
            <a:off x="838080" y="681120"/>
            <a:ext cx="10515240" cy="5201280"/>
          </a:xfrm>
          <a:prstGeom prst="rect">
            <a:avLst/>
          </a:prstGeom>
          <a:solidFill>
            <a:srgbClr val="ffffff"/>
          </a:solidFill>
          <a:ln w="12600">
            <a:solidFill>
              <a:srgbClr val="5b9bd5"/>
            </a:solidFill>
            <a:miter/>
          </a:ln>
        </p:spPr>
        <p:txBody>
          <a:bodyPr anchor="ctr">
            <a:noAutofit/>
          </a:bodyPr>
          <a:p>
            <a:pPr algn="ctr">
              <a:lnSpc>
                <a:spcPct val="90000"/>
              </a:lnSpc>
            </a:pPr>
            <a:r>
              <a:rPr b="1" lang="it-IT" sz="4800" spc="-1" strike="noStrike">
                <a:solidFill>
                  <a:srgbClr val="0070c0"/>
                </a:solidFill>
                <a:latin typeface="Calibri"/>
              </a:rPr>
              <a:t>IL METODO DELLA </a:t>
            </a:r>
            <a:br/>
            <a:r>
              <a:rPr b="1" lang="it-IT" sz="4800" spc="-1" strike="noStrike">
                <a:solidFill>
                  <a:srgbClr val="0070c0"/>
                </a:solidFill>
                <a:latin typeface="Calibri"/>
              </a:rPr>
              <a:t>COORDINAZIONE GENITORIALE</a:t>
            </a:r>
            <a:br/>
            <a:br/>
            <a:r>
              <a:rPr b="1" lang="it-IT" sz="4800" spc="-1" strike="noStrike">
                <a:solidFill>
                  <a:srgbClr val="0070c0"/>
                </a:solidFill>
                <a:latin typeface="Calibri"/>
              </a:rPr>
              <a:t>Marzia Brusa</a:t>
            </a:r>
            <a:endParaRPr b="0" lang="it-IT" sz="4800" spc="-1" strike="noStrike">
              <a:solidFill>
                <a:srgbClr val="000000"/>
              </a:solidFill>
              <a:latin typeface="Calibri"/>
            </a:endParaRPr>
          </a:p>
        </p:txBody>
      </p:sp>
      <p:sp>
        <p:nvSpPr>
          <p:cNvPr id="42" name="TextShape 2"/>
          <p:cNvSpPr txBox="1"/>
          <p:nvPr/>
        </p:nvSpPr>
        <p:spPr>
          <a:xfrm>
            <a:off x="838080" y="1825560"/>
            <a:ext cx="10515240" cy="4350960"/>
          </a:xfrm>
          <a:prstGeom prst="rect">
            <a:avLst/>
          </a:prstGeom>
          <a:noFill/>
          <a:ln>
            <a:noFill/>
          </a:ln>
        </p:spPr>
        <p:txBody>
          <a:bodyPr>
            <a:normAutofit/>
          </a:bodyPr>
          <a:p>
            <a:pPr algn="ctr">
              <a:lnSpc>
                <a:spcPct val="90000"/>
              </a:lnSpc>
              <a:spcBef>
                <a:spcPts val="1001"/>
              </a:spcBef>
              <a:tabLst>
                <a:tab algn="l" pos="0"/>
              </a:tabLst>
            </a:pPr>
            <a:endParaRPr b="0" lang="it-IT" sz="2800" spc="-1" strike="noStrike">
              <a:solidFill>
                <a:srgbClr val="000000"/>
              </a:solidFill>
              <a:latin typeface="Calibri"/>
            </a:endParaRPr>
          </a:p>
          <a:p>
            <a:pPr algn="ctr">
              <a:lnSpc>
                <a:spcPct val="90000"/>
              </a:lnSpc>
              <a:spcBef>
                <a:spcPts val="1001"/>
              </a:spcBef>
              <a:tabLst>
                <a:tab algn="l" pos="0"/>
              </a:tabLst>
            </a:pPr>
            <a:endParaRPr b="0" lang="it-IT"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TextShape 1"/>
          <p:cNvSpPr txBox="1"/>
          <p:nvPr/>
        </p:nvSpPr>
        <p:spPr>
          <a:xfrm>
            <a:off x="838080" y="365040"/>
            <a:ext cx="10515240" cy="1325160"/>
          </a:xfrm>
          <a:prstGeom prst="rect">
            <a:avLst/>
          </a:prstGeom>
          <a:noFill/>
          <a:ln>
            <a:noFill/>
          </a:ln>
        </p:spPr>
        <p:txBody>
          <a:bodyPr anchor="ctr">
            <a:noAutofit/>
          </a:bodyPr>
          <a:p>
            <a:pPr algn="ctr">
              <a:lnSpc>
                <a:spcPct val="90000"/>
              </a:lnSpc>
            </a:pPr>
            <a:r>
              <a:rPr b="1" lang="it-IT" sz="4400" spc="-1" strike="noStrike">
                <a:solidFill>
                  <a:srgbClr val="0070c0"/>
                </a:solidFill>
                <a:latin typeface="Calibri Light"/>
              </a:rPr>
              <a:t>Dalla sintesi del primo incontro</a:t>
            </a:r>
            <a:endParaRPr b="0" lang="it-IT" sz="4400" spc="-1" strike="noStrike">
              <a:solidFill>
                <a:srgbClr val="000000"/>
              </a:solidFill>
              <a:latin typeface="Calibri"/>
            </a:endParaRPr>
          </a:p>
        </p:txBody>
      </p:sp>
      <p:sp>
        <p:nvSpPr>
          <p:cNvPr id="57" name="TextShape 2"/>
          <p:cNvSpPr txBox="1"/>
          <p:nvPr/>
        </p:nvSpPr>
        <p:spPr>
          <a:xfrm>
            <a:off x="838080" y="1825560"/>
            <a:ext cx="10690200" cy="4350960"/>
          </a:xfrm>
          <a:prstGeom prst="rect">
            <a:avLst/>
          </a:prstGeom>
          <a:noFill/>
          <a:ln>
            <a:noFill/>
          </a:ln>
        </p:spPr>
        <p:txBody>
          <a:bodyPr>
            <a:normAutofit fontScale="2000"/>
          </a:bodyPr>
          <a:p>
            <a:pPr>
              <a:lnSpc>
                <a:spcPct val="90000"/>
              </a:lnSpc>
              <a:spcBef>
                <a:spcPts val="1001"/>
              </a:spcBef>
              <a:tabLst>
                <a:tab algn="l" pos="0"/>
              </a:tabLst>
            </a:pPr>
            <a:r>
              <a:rPr b="1" lang="it-IT" sz="7200" spc="-1" strike="noStrike">
                <a:solidFill>
                  <a:srgbClr val="000000"/>
                </a:solidFill>
                <a:latin typeface="Calibri"/>
              </a:rPr>
              <a:t>Il Co.ge. chiede ai genitori di focalizzare l’ordine di priorità delle questioni da trattare nell’ambito del percorso:</a:t>
            </a:r>
            <a:endParaRPr b="0" lang="it-IT" sz="7200" spc="-1" strike="noStrike">
              <a:solidFill>
                <a:srgbClr val="000000"/>
              </a:solidFill>
              <a:latin typeface="Calibri"/>
            </a:endParaRPr>
          </a:p>
          <a:p>
            <a:pPr>
              <a:lnSpc>
                <a:spcPct val="90000"/>
              </a:lnSpc>
              <a:spcBef>
                <a:spcPts val="1001"/>
              </a:spcBef>
              <a:tabLst>
                <a:tab algn="l" pos="0"/>
              </a:tabLst>
            </a:pPr>
            <a:endParaRPr b="0" lang="it-IT" sz="7200" spc="-1" strike="noStrike">
              <a:solidFill>
                <a:srgbClr val="000000"/>
              </a:solidFill>
              <a:latin typeface="Calibri"/>
            </a:endParaRPr>
          </a:p>
          <a:p>
            <a:pPr>
              <a:lnSpc>
                <a:spcPct val="90000"/>
              </a:lnSpc>
              <a:spcBef>
                <a:spcPts val="1001"/>
              </a:spcBef>
              <a:tabLst>
                <a:tab algn="l" pos="0"/>
              </a:tabLst>
            </a:pPr>
            <a:r>
              <a:rPr b="0" lang="it-IT" sz="7200" spc="-1" strike="noStrike">
                <a:solidFill>
                  <a:srgbClr val="000000"/>
                </a:solidFill>
                <a:latin typeface="Calibri"/>
              </a:rPr>
              <a:t>Padre:</a:t>
            </a:r>
            <a:endParaRPr b="0" lang="it-IT" sz="72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lang="it-IT" sz="7200" spc="-1" strike="noStrike">
                <a:solidFill>
                  <a:srgbClr val="000000"/>
                </a:solidFill>
                <a:latin typeface="Calibri"/>
              </a:rPr>
              <a:t>Riprendere la frequentazione regolare di Gaia così come disposto dagli accordi di separazione consensuale e dalle modifiche che avevamo concordato (tenere Gaia presso di me dal venerdì sera alla domenica sera compresi i pernottamenti)</a:t>
            </a:r>
            <a:endParaRPr b="0" lang="it-IT" sz="72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lang="it-IT" sz="7200" spc="-1" strike="noStrike">
                <a:solidFill>
                  <a:srgbClr val="000000"/>
                </a:solidFill>
                <a:latin typeface="Calibri"/>
              </a:rPr>
              <a:t>Avere i documenti della bambina quando è con me (su questo punto la signora ammette di dimenticare spesso di consegnare la  carta d’identità della minore).</a:t>
            </a:r>
            <a:endParaRPr b="0" lang="it-IT" sz="72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lang="it-IT" sz="7200" spc="-1" strike="noStrike">
                <a:solidFill>
                  <a:srgbClr val="000000"/>
                </a:solidFill>
                <a:latin typeface="Calibri"/>
              </a:rPr>
              <a:t>Raggiungere maggiore coerenza educativa con la madre nei confronti di Gaia.</a:t>
            </a:r>
            <a:endParaRPr b="0" lang="it-IT" sz="7200" spc="-1" strike="noStrike">
              <a:solidFill>
                <a:srgbClr val="000000"/>
              </a:solidFill>
              <a:latin typeface="Calibri"/>
            </a:endParaRPr>
          </a:p>
          <a:p>
            <a:pPr>
              <a:lnSpc>
                <a:spcPct val="90000"/>
              </a:lnSpc>
              <a:spcBef>
                <a:spcPts val="1001"/>
              </a:spcBef>
              <a:tabLst>
                <a:tab algn="l" pos="0"/>
              </a:tabLst>
            </a:pPr>
            <a:endParaRPr b="0" lang="it-IT" sz="7200" spc="-1" strike="noStrike">
              <a:solidFill>
                <a:srgbClr val="000000"/>
              </a:solidFill>
              <a:latin typeface="Calibri"/>
            </a:endParaRPr>
          </a:p>
          <a:p>
            <a:pPr>
              <a:lnSpc>
                <a:spcPct val="90000"/>
              </a:lnSpc>
              <a:spcBef>
                <a:spcPts val="1001"/>
              </a:spcBef>
              <a:tabLst>
                <a:tab algn="l" pos="0"/>
              </a:tabLst>
            </a:pPr>
            <a:r>
              <a:rPr b="0" lang="it-IT" sz="7200" spc="-1" strike="noStrike">
                <a:solidFill>
                  <a:srgbClr val="000000"/>
                </a:solidFill>
                <a:latin typeface="Calibri"/>
              </a:rPr>
              <a:t>Madre:</a:t>
            </a:r>
            <a:endParaRPr b="0" lang="it-IT" sz="72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lang="it-IT" sz="7200" spc="-1" strike="noStrike">
                <a:solidFill>
                  <a:srgbClr val="000000"/>
                </a:solidFill>
                <a:latin typeface="Calibri"/>
              </a:rPr>
              <a:t>Raggiungere un maggiore vissuto di fiducia, sicurezza e protezione di Gaia nei confronti del padre</a:t>
            </a:r>
            <a:endParaRPr b="0" lang="it-IT" sz="72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lang="it-IT" sz="7200" spc="-1" strike="noStrike">
                <a:solidFill>
                  <a:srgbClr val="000000"/>
                </a:solidFill>
                <a:latin typeface="Calibri"/>
              </a:rPr>
              <a:t>Riprendere la frequentazione regolare tra Gaia ed il padre così come disposto dagli accordi di separazione consensuale e dalle modifiche che avevamo concordato (che Gaia permanga con il padre dal venerdì sera alla domenica sera compresi i pernottamenti), solo a condizione che la bambina si senta sicura e vada volentieri</a:t>
            </a:r>
            <a:endParaRPr b="0" lang="it-IT" sz="72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lang="it-IT" sz="7200" spc="-1" strike="noStrike">
                <a:solidFill>
                  <a:srgbClr val="000000"/>
                </a:solidFill>
                <a:latin typeface="Calibri"/>
              </a:rPr>
              <a:t>Organizzare la vacanza Natalizia di Gaia con il padre in maniera tale che la bambina sia tranquilla e anche io non sia preoccupata.</a:t>
            </a:r>
            <a:endParaRPr b="0" lang="it-IT" sz="7200" spc="-1" strike="noStrike">
              <a:solidFill>
                <a:srgbClr val="000000"/>
              </a:solidFill>
              <a:latin typeface="Calibri"/>
            </a:endParaRPr>
          </a:p>
          <a:p>
            <a:pPr>
              <a:lnSpc>
                <a:spcPct val="90000"/>
              </a:lnSpc>
              <a:spcBef>
                <a:spcPts val="1001"/>
              </a:spcBef>
              <a:tabLst>
                <a:tab algn="l" pos="0"/>
              </a:tabLst>
            </a:pPr>
            <a:endParaRPr b="0" lang="it-IT" sz="7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TextShape 1"/>
          <p:cNvSpPr txBox="1"/>
          <p:nvPr/>
        </p:nvSpPr>
        <p:spPr>
          <a:xfrm>
            <a:off x="838080" y="365040"/>
            <a:ext cx="10515240" cy="1325160"/>
          </a:xfrm>
          <a:prstGeom prst="rect">
            <a:avLst/>
          </a:prstGeom>
          <a:noFill/>
          <a:ln>
            <a:noFill/>
          </a:ln>
        </p:spPr>
        <p:txBody>
          <a:bodyPr anchor="ctr">
            <a:noAutofit/>
          </a:bodyPr>
          <a:p>
            <a:pPr algn="ctr">
              <a:lnSpc>
                <a:spcPct val="90000"/>
              </a:lnSpc>
            </a:pPr>
            <a:r>
              <a:rPr b="1" lang="it-IT" sz="4400" spc="-1" strike="noStrike">
                <a:solidFill>
                  <a:srgbClr val="0070c0"/>
                </a:solidFill>
                <a:latin typeface="Calibri"/>
              </a:rPr>
              <a:t>Gli interventi integrati</a:t>
            </a:r>
            <a:endParaRPr b="0" lang="it-IT" sz="4400" spc="-1" strike="noStrike">
              <a:solidFill>
                <a:srgbClr val="000000"/>
              </a:solidFill>
              <a:latin typeface="Calibri"/>
            </a:endParaRPr>
          </a:p>
        </p:txBody>
      </p:sp>
      <p:sp>
        <p:nvSpPr>
          <p:cNvPr id="59" name="TextShape 2"/>
          <p:cNvSpPr txBox="1"/>
          <p:nvPr/>
        </p:nvSpPr>
        <p:spPr>
          <a:xfrm>
            <a:off x="838080" y="1825560"/>
            <a:ext cx="10515240" cy="4350960"/>
          </a:xfrm>
          <a:prstGeom prst="rect">
            <a:avLst/>
          </a:prstGeom>
          <a:noFill/>
          <a:ln>
            <a:noFill/>
          </a:ln>
        </p:spPr>
        <p:txBody>
          <a:bodyPr>
            <a:noAutofit/>
          </a:bodyPr>
          <a:p>
            <a:pPr>
              <a:lnSpc>
                <a:spcPct val="90000"/>
              </a:lnSpc>
              <a:spcBef>
                <a:spcPts val="1001"/>
              </a:spcBef>
            </a:pP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I colloqui congiunti</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I colloqui individuali</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Il coinvolgimento del minore</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La famiglia allargata (moglie del padre)</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La tenuta della rete (scuola, NPI)</a:t>
            </a:r>
            <a:endParaRPr b="0" lang="it-IT"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TextShape 1"/>
          <p:cNvSpPr txBox="1"/>
          <p:nvPr/>
        </p:nvSpPr>
        <p:spPr>
          <a:xfrm>
            <a:off x="838080" y="365040"/>
            <a:ext cx="10515240" cy="1325160"/>
          </a:xfrm>
          <a:prstGeom prst="rect">
            <a:avLst/>
          </a:prstGeom>
          <a:noFill/>
          <a:ln>
            <a:noFill/>
          </a:ln>
        </p:spPr>
        <p:txBody>
          <a:bodyPr anchor="ctr">
            <a:noAutofit/>
          </a:bodyPr>
          <a:p>
            <a:pPr algn="ctr">
              <a:lnSpc>
                <a:spcPct val="90000"/>
              </a:lnSpc>
            </a:pPr>
            <a:r>
              <a:rPr b="1" lang="it-IT" sz="4400" spc="-1" strike="noStrike">
                <a:solidFill>
                  <a:srgbClr val="0070c0"/>
                </a:solidFill>
                <a:latin typeface="Calibri"/>
              </a:rPr>
              <a:t>Nota Informativa e tempi del percorso</a:t>
            </a:r>
            <a:endParaRPr b="0" lang="it-IT" sz="4400" spc="-1" strike="noStrike">
              <a:solidFill>
                <a:srgbClr val="000000"/>
              </a:solidFill>
              <a:latin typeface="Calibri"/>
            </a:endParaRPr>
          </a:p>
        </p:txBody>
      </p:sp>
      <p:sp>
        <p:nvSpPr>
          <p:cNvPr id="61" name="TextShape 2"/>
          <p:cNvSpPr txBox="1"/>
          <p:nvPr/>
        </p:nvSpPr>
        <p:spPr>
          <a:xfrm>
            <a:off x="838080" y="1825560"/>
            <a:ext cx="10515240" cy="4350960"/>
          </a:xfrm>
          <a:prstGeom prst="rect">
            <a:avLst/>
          </a:prstGeom>
          <a:noFill/>
          <a:ln>
            <a:noFill/>
          </a:ln>
        </p:spPr>
        <p:txBody>
          <a:bodyPr>
            <a:normAutofit fontScale="83000"/>
          </a:bodyPr>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I nota giugno 2019  - conclusa I fase – avvio II fase</a:t>
            </a:r>
            <a:endParaRPr b="0" lang="it-IT" sz="2800" spc="-1" strike="noStrike">
              <a:solidFill>
                <a:srgbClr val="000000"/>
              </a:solidFill>
              <a:latin typeface="Calibri"/>
            </a:endParaRPr>
          </a:p>
          <a:p>
            <a:pPr>
              <a:lnSpc>
                <a:spcPct val="90000"/>
              </a:lnSpc>
              <a:spcBef>
                <a:spcPts val="1001"/>
              </a:spcBef>
              <a:tabLst>
                <a:tab algn="l" pos="0"/>
              </a:tabLst>
            </a:pPr>
            <a:r>
              <a:rPr b="0" lang="it-IT" sz="2800" spc="-1" strike="noStrike">
                <a:solidFill>
                  <a:srgbClr val="000000"/>
                </a:solidFill>
                <a:latin typeface="Calibri"/>
              </a:rPr>
              <a:t>Dal verbale di Udienza del 4 luglio 2019: «i procuratori delle parti riferiscono che il percorso con il Coordinatore Genitoriale sta proseguendo con buoni risultati e che le parti hanno aderito a una proroga di mesi quattro. Chiedono pertanto il rinvio.</a:t>
            </a:r>
            <a:endParaRPr b="0" lang="it-IT" sz="2800" spc="-1" strike="noStrike">
              <a:solidFill>
                <a:srgbClr val="000000"/>
              </a:solidFill>
              <a:latin typeface="Calibri"/>
            </a:endParaRPr>
          </a:p>
          <a:p>
            <a:pPr>
              <a:lnSpc>
                <a:spcPct val="90000"/>
              </a:lnSpc>
              <a:spcBef>
                <a:spcPts val="1001"/>
              </a:spcBef>
              <a:tabLst>
                <a:tab algn="l" pos="0"/>
              </a:tabLst>
            </a:pPr>
            <a:r>
              <a:rPr b="0" lang="it-IT" sz="2800" spc="-1" strike="noStrike">
                <a:solidFill>
                  <a:srgbClr val="000000"/>
                </a:solidFill>
                <a:latin typeface="Calibri"/>
              </a:rPr>
              <a:t>Il Tribunale, dato atto di quanto sopra, rinvia al 12.12.2019»</a:t>
            </a:r>
            <a:endParaRPr b="0" lang="it-IT" sz="2800" spc="-1" strike="noStrike">
              <a:solidFill>
                <a:srgbClr val="000000"/>
              </a:solidFill>
              <a:latin typeface="Calibri"/>
            </a:endParaRPr>
          </a:p>
          <a:p>
            <a:pPr>
              <a:lnSpc>
                <a:spcPct val="90000"/>
              </a:lnSpc>
              <a:spcBef>
                <a:spcPts val="1001"/>
              </a:spcBef>
              <a:tabLst>
                <a:tab algn="l" pos="0"/>
              </a:tabLst>
            </a:pP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lang="it-IT" sz="2800" spc="-1" strike="noStrike">
                <a:solidFill>
                  <a:srgbClr val="000000"/>
                </a:solidFill>
                <a:latin typeface="Calibri"/>
              </a:rPr>
              <a:t>II nota novembre 2019 conclusione II fase</a:t>
            </a:r>
            <a:endParaRPr b="0" lang="it-IT" sz="2800" spc="-1" strike="noStrike">
              <a:solidFill>
                <a:srgbClr val="000000"/>
              </a:solidFill>
              <a:latin typeface="Calibri"/>
            </a:endParaRPr>
          </a:p>
          <a:p>
            <a:pPr>
              <a:lnSpc>
                <a:spcPct val="90000"/>
              </a:lnSpc>
              <a:spcBef>
                <a:spcPts val="1001"/>
              </a:spcBef>
              <a:tabLst>
                <a:tab algn="l" pos="0"/>
              </a:tabLst>
            </a:pPr>
            <a:r>
              <a:rPr b="0" lang="it-IT" sz="2800" spc="-1" strike="noStrike">
                <a:solidFill>
                  <a:srgbClr val="000000"/>
                </a:solidFill>
                <a:latin typeface="Calibri"/>
              </a:rPr>
              <a:t>Udienza dicembre 2019: rinvio ulteriore 4 mesi. </a:t>
            </a:r>
            <a:r>
              <a:rPr b="0" lang="it-IT" sz="3000" spc="-1" strike="noStrike">
                <a:solidFill>
                  <a:srgbClr val="000000"/>
                </a:solidFill>
                <a:latin typeface="Calibri"/>
              </a:rPr>
              <a:t>monitoraggio in corso - III fase</a:t>
            </a:r>
            <a:endParaRPr b="0" lang="it-IT" sz="3000" spc="-1" strike="noStrike">
              <a:solidFill>
                <a:srgbClr val="000000"/>
              </a:solidFill>
              <a:latin typeface="Calibri"/>
            </a:endParaRPr>
          </a:p>
          <a:p>
            <a:pPr>
              <a:lnSpc>
                <a:spcPct val="90000"/>
              </a:lnSpc>
              <a:spcBef>
                <a:spcPts val="1001"/>
              </a:spcBef>
              <a:tabLst>
                <a:tab algn="l" pos="0"/>
              </a:tabLst>
            </a:pPr>
            <a:endParaRPr b="0" lang="it-IT" sz="30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lang="it-IT" sz="2800" spc="-1" strike="noStrike">
                <a:solidFill>
                  <a:srgbClr val="000000"/>
                </a:solidFill>
                <a:latin typeface="Calibri"/>
              </a:rPr>
              <a:t>III nota giugno 2020 conclusione percorso</a:t>
            </a:r>
            <a:endParaRPr b="0" lang="it-IT" sz="2800" spc="-1" strike="noStrike">
              <a:solidFill>
                <a:srgbClr val="000000"/>
              </a:solidFill>
              <a:latin typeface="Calibri"/>
            </a:endParaRPr>
          </a:p>
          <a:p>
            <a:pPr>
              <a:lnSpc>
                <a:spcPct val="90000"/>
              </a:lnSpc>
              <a:spcBef>
                <a:spcPts val="1001"/>
              </a:spcBef>
              <a:tabLst>
                <a:tab algn="l" pos="0"/>
              </a:tabLst>
            </a:pPr>
            <a:endParaRPr b="0" lang="it-IT"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TextShape 1"/>
          <p:cNvSpPr txBox="1"/>
          <p:nvPr/>
        </p:nvSpPr>
        <p:spPr>
          <a:xfrm>
            <a:off x="838080" y="365040"/>
            <a:ext cx="10515240" cy="1325160"/>
          </a:xfrm>
          <a:prstGeom prst="rect">
            <a:avLst/>
          </a:prstGeom>
          <a:noFill/>
          <a:ln>
            <a:noFill/>
          </a:ln>
        </p:spPr>
        <p:txBody>
          <a:bodyPr anchor="ctr">
            <a:noAutofit/>
          </a:bodyPr>
          <a:p>
            <a:pPr algn="ctr">
              <a:lnSpc>
                <a:spcPct val="90000"/>
              </a:lnSpc>
            </a:pPr>
            <a:r>
              <a:rPr b="1" lang="it-IT" sz="4400" spc="-1" strike="noStrike">
                <a:solidFill>
                  <a:srgbClr val="0070c0"/>
                </a:solidFill>
                <a:latin typeface="Calibri"/>
              </a:rPr>
              <a:t>Obiettivi raggiunti</a:t>
            </a:r>
            <a:endParaRPr b="0" lang="it-IT" sz="4400" spc="-1" strike="noStrike">
              <a:solidFill>
                <a:srgbClr val="000000"/>
              </a:solidFill>
              <a:latin typeface="Calibri"/>
            </a:endParaRPr>
          </a:p>
        </p:txBody>
      </p:sp>
      <p:sp>
        <p:nvSpPr>
          <p:cNvPr id="63" name="TextShape 2"/>
          <p:cNvSpPr txBox="1"/>
          <p:nvPr/>
        </p:nvSpPr>
        <p:spPr>
          <a:xfrm>
            <a:off x="838080" y="1825560"/>
            <a:ext cx="10515240" cy="4350960"/>
          </a:xfrm>
          <a:prstGeom prst="rect">
            <a:avLst/>
          </a:prstGeom>
          <a:noFill/>
          <a:ln>
            <a:noFill/>
          </a:ln>
        </p:spPr>
        <p:txBody>
          <a:bodyPr>
            <a:normAutofit/>
          </a:bodyPr>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Parziale ripristino dell’esercizio del diritto di visita </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Contenimento della conflittualità </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Contenimento dei comportamenti reciprocamente svalutanti</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Riduzione del danno da esposizione al conflitto nel minore</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Miglioramento dell’alleanza co-genitoriale</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Evitamento del rischio di segnalazione all’A.G. e possibile limitazione della responsabilità genitoriale</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Autonomia decisionale</a:t>
            </a:r>
            <a:endParaRPr b="0" lang="it-IT"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TextShape 1"/>
          <p:cNvSpPr txBox="1"/>
          <p:nvPr/>
        </p:nvSpPr>
        <p:spPr>
          <a:xfrm>
            <a:off x="838080" y="358560"/>
            <a:ext cx="10515240" cy="1338480"/>
          </a:xfrm>
          <a:prstGeom prst="rect">
            <a:avLst/>
          </a:prstGeom>
          <a:solidFill>
            <a:srgbClr val="ffffff"/>
          </a:solidFill>
          <a:ln w="12600">
            <a:solidFill>
              <a:srgbClr val="5b9bd5"/>
            </a:solidFill>
            <a:miter/>
          </a:ln>
        </p:spPr>
        <p:txBody>
          <a:bodyPr anchor="ctr">
            <a:noAutofit/>
          </a:bodyPr>
          <a:p>
            <a:pPr algn="ctr">
              <a:lnSpc>
                <a:spcPct val="90000"/>
              </a:lnSpc>
            </a:pPr>
            <a:r>
              <a:rPr b="1" lang="it-IT" sz="4400" spc="-1" strike="noStrike">
                <a:solidFill>
                  <a:srgbClr val="0070c0"/>
                </a:solidFill>
                <a:latin typeface="Calibri"/>
              </a:rPr>
              <a:t>ESEMPLIFICAZIONE DI UN PERCORSO</a:t>
            </a:r>
            <a:endParaRPr b="0" lang="it-IT" sz="4400" spc="-1" strike="noStrike">
              <a:solidFill>
                <a:srgbClr val="000000"/>
              </a:solidFill>
              <a:latin typeface="Calibri"/>
            </a:endParaRPr>
          </a:p>
        </p:txBody>
      </p:sp>
      <p:sp>
        <p:nvSpPr>
          <p:cNvPr id="44" name="TextShape 2"/>
          <p:cNvSpPr txBox="1"/>
          <p:nvPr/>
        </p:nvSpPr>
        <p:spPr>
          <a:xfrm>
            <a:off x="838080" y="1825560"/>
            <a:ext cx="10515240" cy="4350960"/>
          </a:xfrm>
          <a:prstGeom prst="rect">
            <a:avLst/>
          </a:prstGeom>
          <a:noFill/>
          <a:ln>
            <a:noFill/>
          </a:ln>
        </p:spPr>
        <p:txBody>
          <a:bodyPr>
            <a:normAutofit/>
          </a:bodyPr>
          <a:p>
            <a:pPr algn="ctr">
              <a:lnSpc>
                <a:spcPct val="90000"/>
              </a:lnSpc>
              <a:spcBef>
                <a:spcPts val="1001"/>
              </a:spcBef>
              <a:tabLst>
                <a:tab algn="l" pos="0"/>
              </a:tabLst>
            </a:pPr>
            <a:endParaRPr b="0" lang="it-IT" sz="2800" spc="-1" strike="noStrike">
              <a:solidFill>
                <a:srgbClr val="000000"/>
              </a:solidFill>
              <a:latin typeface="Calibri"/>
            </a:endParaRPr>
          </a:p>
          <a:p>
            <a:pPr algn="ctr">
              <a:lnSpc>
                <a:spcPct val="90000"/>
              </a:lnSpc>
              <a:spcBef>
                <a:spcPts val="1001"/>
              </a:spcBef>
              <a:tabLst>
                <a:tab algn="l" pos="0"/>
              </a:tabLst>
            </a:pPr>
            <a:endParaRPr b="0" lang="it-IT" sz="2800" spc="-1" strike="noStrike">
              <a:solidFill>
                <a:srgbClr val="000000"/>
              </a:solidFill>
              <a:latin typeface="Calibri"/>
            </a:endParaRPr>
          </a:p>
          <a:p>
            <a:pPr algn="ctr">
              <a:lnSpc>
                <a:spcPct val="90000"/>
              </a:lnSpc>
              <a:spcBef>
                <a:spcPts val="1001"/>
              </a:spcBef>
              <a:tabLst>
                <a:tab algn="l" pos="0"/>
              </a:tabLst>
            </a:pPr>
            <a:r>
              <a:rPr b="1" lang="it-IT" sz="4400" spc="-1" strike="noStrike">
                <a:solidFill>
                  <a:srgbClr val="0070c0"/>
                </a:solidFill>
                <a:latin typeface="Calibri"/>
              </a:rPr>
              <a:t>Gaia, 7 anni</a:t>
            </a:r>
            <a:endParaRPr b="0" lang="it-IT" sz="4400" spc="-1" strike="noStrike">
              <a:solidFill>
                <a:srgbClr val="000000"/>
              </a:solidFill>
              <a:latin typeface="Calibri"/>
            </a:endParaRPr>
          </a:p>
        </p:txBody>
      </p:sp>
      <p:sp>
        <p:nvSpPr>
          <p:cNvPr id="45" name="TextShape 3"/>
          <p:cNvSpPr txBox="1"/>
          <p:nvPr/>
        </p:nvSpPr>
        <p:spPr>
          <a:xfrm>
            <a:off x="4038480" y="6356520"/>
            <a:ext cx="4114440" cy="364680"/>
          </a:xfrm>
          <a:prstGeom prst="rect">
            <a:avLst/>
          </a:prstGeom>
          <a:noFill/>
          <a:ln>
            <a:noFill/>
          </a:ln>
        </p:spPr>
        <p:txBody>
          <a:bodyPr anchor="ctr">
            <a:noAutofit/>
          </a:bodyPr>
          <a:p>
            <a:pPr algn="ctr">
              <a:lnSpc>
                <a:spcPct val="100000"/>
              </a:lnSpc>
            </a:pPr>
            <a:r>
              <a:rPr b="0" lang="it-IT" sz="1200" spc="-1" strike="noStrike">
                <a:solidFill>
                  <a:srgbClr val="8b8b8b"/>
                </a:solidFill>
                <a:latin typeface="Calibri"/>
              </a:rPr>
              <a:t>Marzia Brusa</a:t>
            </a:r>
            <a:endParaRPr b="0" lang="it-IT" sz="1200" spc="-1" strike="noStrike">
              <a:latin typeface="Times New Roman"/>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TextShape 1"/>
          <p:cNvSpPr txBox="1"/>
          <p:nvPr/>
        </p:nvSpPr>
        <p:spPr>
          <a:xfrm>
            <a:off x="838080" y="1126440"/>
            <a:ext cx="10715040" cy="4350960"/>
          </a:xfrm>
          <a:prstGeom prst="rect">
            <a:avLst/>
          </a:prstGeom>
          <a:noFill/>
          <a:ln>
            <a:noFill/>
          </a:ln>
        </p:spPr>
        <p:txBody>
          <a:bodyPr>
            <a:normAutofit fontScale="81000"/>
          </a:bodyPr>
          <a:p>
            <a:pPr>
              <a:lnSpc>
                <a:spcPct val="90000"/>
              </a:lnSpc>
              <a:spcBef>
                <a:spcPts val="1001"/>
              </a:spcBef>
              <a:tabLst>
                <a:tab algn="l" pos="0"/>
              </a:tabLst>
            </a:pPr>
            <a:r>
              <a:rPr b="1" lang="it-IT" sz="2800" spc="-1" strike="noStrike">
                <a:solidFill>
                  <a:srgbClr val="000000"/>
                </a:solidFill>
                <a:latin typeface="Calibri"/>
              </a:rPr>
              <a:t>RICORSO PATERNO EX ART. 710 C.P.C. PER MODIFICA DELLE  CONDIZIONI DI DIVORZIO</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2800" spc="-1" strike="noStrike">
                <a:solidFill>
                  <a:srgbClr val="000000"/>
                </a:solidFill>
                <a:latin typeface="Calibri"/>
              </a:rPr>
              <a:t>a far tempo dalla cessazione degli effetti civili del matrimonio, il diritto di visita  del  padre  non  è  mai  stato  esercitato  con  le  modalità  stabilite  nella sentenza sopracitata;</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2800" spc="-1" strike="noStrike">
                <a:solidFill>
                  <a:srgbClr val="000000"/>
                </a:solidFill>
                <a:latin typeface="Calibri"/>
              </a:rPr>
              <a:t>corre l’obbligo di precisare che la bambina ormai da tempo non trascorre con il padre  i week  -  end alterni, in quanto da sempre la madre ostacola l’esercizio del diritto di visita paterno anche durante la settimana, contravvenendo in tal modo quanto stabilito nella sentenza di divorzio;</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2800" spc="-1" strike="noStrike">
                <a:solidFill>
                  <a:srgbClr val="000000"/>
                </a:solidFill>
                <a:latin typeface="Calibri"/>
              </a:rPr>
              <a:t>a far tempo dal mese di settembre 2016, infatti, la piccola non ha mai  pernottato  presso  l’abitazione  del  di  lei  padre,  non  trascorrendo  più alcun week end con quest’ultimo, che poteva incontrarla solo raramente il mercoledì pomeriggio e talvolta la domenica mattina;</a:t>
            </a:r>
            <a:endParaRPr b="0" lang="it-IT" sz="2800" spc="-1" strike="noStrike">
              <a:solidFill>
                <a:srgbClr val="000000"/>
              </a:solidFill>
              <a:latin typeface="Calibri"/>
            </a:endParaRPr>
          </a:p>
          <a:p>
            <a:pPr>
              <a:lnSpc>
                <a:spcPct val="90000"/>
              </a:lnSpc>
              <a:spcBef>
                <a:spcPts val="1001"/>
              </a:spcBef>
              <a:tabLst>
                <a:tab algn="l" pos="0"/>
              </a:tabLst>
            </a:pPr>
            <a:endParaRPr b="0" lang="it-IT"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TextShape 1"/>
          <p:cNvSpPr txBox="1"/>
          <p:nvPr/>
        </p:nvSpPr>
        <p:spPr>
          <a:xfrm>
            <a:off x="838080" y="713520"/>
            <a:ext cx="10515240" cy="4350960"/>
          </a:xfrm>
          <a:prstGeom prst="rect">
            <a:avLst/>
          </a:prstGeom>
          <a:noFill/>
          <a:ln>
            <a:noFill/>
          </a:ln>
        </p:spPr>
        <p:txBody>
          <a:bodyPr>
            <a:normAutofit fontScale="82000"/>
          </a:bodyPr>
          <a:p>
            <a:pPr>
              <a:lnSpc>
                <a:spcPct val="90000"/>
              </a:lnSpc>
              <a:spcBef>
                <a:spcPts val="1001"/>
              </a:spcBef>
              <a:tabLst>
                <a:tab algn="l" pos="0"/>
              </a:tabLst>
            </a:pPr>
            <a:r>
              <a:rPr b="1" lang="it-IT" sz="2800" spc="-1" strike="noStrike">
                <a:solidFill>
                  <a:srgbClr val="000000"/>
                </a:solidFill>
                <a:latin typeface="Calibri"/>
              </a:rPr>
              <a:t>RICHIESTE DEL PADRE:</a:t>
            </a:r>
            <a:endParaRPr b="0" lang="it-IT" sz="2800" spc="-1" strike="noStrike">
              <a:solidFill>
                <a:srgbClr val="000000"/>
              </a:solidFill>
              <a:latin typeface="Calibri"/>
            </a:endParaRPr>
          </a:p>
          <a:p>
            <a:pPr>
              <a:lnSpc>
                <a:spcPct val="90000"/>
              </a:lnSpc>
              <a:spcBef>
                <a:spcPts val="1001"/>
              </a:spcBef>
              <a:tabLst>
                <a:tab algn="l" pos="0"/>
              </a:tabLst>
            </a:pP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2800" spc="-1" strike="noStrike">
                <a:solidFill>
                  <a:srgbClr val="000000"/>
                </a:solidFill>
                <a:latin typeface="Calibri"/>
              </a:rPr>
              <a:t>Modifica assegno mantenimento per mutate condizioni economiche e reddituali</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2800" spc="-1" strike="noStrike">
                <a:solidFill>
                  <a:srgbClr val="000000"/>
                </a:solidFill>
                <a:latin typeface="Calibri"/>
              </a:rPr>
              <a:t>Revoca assegno divorzile</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2800" spc="-1" strike="noStrike">
                <a:solidFill>
                  <a:srgbClr val="000000"/>
                </a:solidFill>
                <a:latin typeface="Calibri"/>
              </a:rPr>
              <a:t>Conferma affidamento  condiviso  della  minore  ad  entrambi  i  genitori, con collocazione preferenziale della medesima presso l’abitazione della mamma</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2800" spc="-1" strike="noStrike">
                <a:solidFill>
                  <a:srgbClr val="000000"/>
                </a:solidFill>
                <a:latin typeface="Calibri"/>
              </a:rPr>
              <a:t>disporre che  il padre potrà tenere con sé la figlia a fine settimana alternati, dal  venerdì  sera  alle  ore  20:00  sino  alla  domenica  sera  alle  ore  20:00, nonché un pomeriggio a settimana  da concordare con la madre in base agli impegni scolastici di Gaia e di lavoro del padre e regolamentazione vacanze</a:t>
            </a:r>
            <a:endParaRPr b="0" lang="it-IT" sz="2800" spc="-1" strike="noStrike">
              <a:solidFill>
                <a:srgbClr val="000000"/>
              </a:solidFill>
              <a:latin typeface="Calibri"/>
            </a:endParaRPr>
          </a:p>
          <a:p>
            <a:pPr>
              <a:lnSpc>
                <a:spcPct val="90000"/>
              </a:lnSpc>
              <a:spcBef>
                <a:spcPts val="1001"/>
              </a:spcBef>
              <a:tabLst>
                <a:tab algn="l" pos="0"/>
              </a:tabLst>
            </a:pPr>
            <a:endParaRPr b="0" lang="it-IT"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TextShape 1"/>
          <p:cNvSpPr txBox="1"/>
          <p:nvPr/>
        </p:nvSpPr>
        <p:spPr>
          <a:xfrm>
            <a:off x="838080" y="664200"/>
            <a:ext cx="10515240" cy="5353200"/>
          </a:xfrm>
          <a:prstGeom prst="rect">
            <a:avLst/>
          </a:prstGeom>
          <a:noFill/>
          <a:ln>
            <a:noFill/>
          </a:ln>
        </p:spPr>
        <p:txBody>
          <a:bodyPr>
            <a:noAutofit/>
          </a:bodyPr>
          <a:p>
            <a:pPr>
              <a:lnSpc>
                <a:spcPct val="90000"/>
              </a:lnSpc>
              <a:spcBef>
                <a:spcPts val="1001"/>
              </a:spcBef>
              <a:tabLst>
                <a:tab algn="l" pos="0"/>
              </a:tabLst>
            </a:pPr>
            <a:r>
              <a:rPr b="1" lang="it-IT" sz="2400" spc="-1" strike="noStrike">
                <a:solidFill>
                  <a:srgbClr val="000000"/>
                </a:solidFill>
                <a:latin typeface="Calibri"/>
              </a:rPr>
              <a:t>COSTITUZIONE DELLA MADRE</a:t>
            </a:r>
            <a:endParaRPr b="0" lang="it-IT" sz="2400" spc="-1" strike="noStrike">
              <a:solidFill>
                <a:srgbClr val="000000"/>
              </a:solidFill>
              <a:latin typeface="Calibri"/>
            </a:endParaRPr>
          </a:p>
          <a:p>
            <a:pPr>
              <a:lnSpc>
                <a:spcPct val="90000"/>
              </a:lnSpc>
              <a:spcBef>
                <a:spcPts val="1001"/>
              </a:spcBef>
              <a:tabLst>
                <a:tab algn="l" pos="0"/>
              </a:tabLst>
            </a:pPr>
            <a:endParaRPr b="0" lang="it-IT" sz="24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2400" spc="-1" strike="noStrike">
                <a:solidFill>
                  <a:srgbClr val="000000"/>
                </a:solidFill>
                <a:latin typeface="Calibri"/>
              </a:rPr>
              <a:t>Sebbene nei primi tempi post separazione la minore frequentasse il padre anche pernottando  dallo  stesso,  con  l’ingresso  in  casa  della  attuale  moglie  (allora compagna  convivente  praticamente  nell’immediatezza  della  separazione),  la piccola ha iniziato a manifestare la sua indisponibilità a pernottare dal padre, evidenziando un forte disagio che sfocia il più delle volte in pianti e richieste di ritornare alla casa materna. </a:t>
            </a:r>
            <a:endParaRPr b="0" lang="it-IT" sz="24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2400" spc="-1" strike="noStrike">
                <a:solidFill>
                  <a:srgbClr val="000000"/>
                </a:solidFill>
                <a:latin typeface="Calibri"/>
              </a:rPr>
              <a:t>il padre nel tempo si è man mano disinteressato della figlia, rifiutando qualsiasi proposta della madre di riallacciare con gradualità il rapporto padre figlia, con il coinvolgimento diretto della moglie del ricorrente.</a:t>
            </a:r>
            <a:endParaRPr b="0" lang="it-IT" sz="24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2400" spc="-1" strike="noStrike">
                <a:solidFill>
                  <a:srgbClr val="000000"/>
                </a:solidFill>
                <a:latin typeface="Calibri"/>
              </a:rPr>
              <a:t>Non di poca considerazione è che la crescita della bambina ha rafforzato nella stessa una consapevolezza diversa delle figure adulte che le gravitano intorno,  con richieste, anche non esplicite, di adattamento delle figure adulte alle sue nuove esigenze.</a:t>
            </a:r>
            <a:endParaRPr b="0" lang="it-IT"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TextShape 1"/>
          <p:cNvSpPr txBox="1"/>
          <p:nvPr/>
        </p:nvSpPr>
        <p:spPr>
          <a:xfrm>
            <a:off x="838080" y="898920"/>
            <a:ext cx="10515240" cy="4350960"/>
          </a:xfrm>
          <a:prstGeom prst="rect">
            <a:avLst/>
          </a:prstGeom>
          <a:noFill/>
          <a:ln>
            <a:noFill/>
          </a:ln>
        </p:spPr>
        <p:txBody>
          <a:bodyPr>
            <a:normAutofit/>
          </a:bodyPr>
          <a:p>
            <a:pPr>
              <a:lnSpc>
                <a:spcPct val="90000"/>
              </a:lnSpc>
              <a:spcBef>
                <a:spcPts val="1001"/>
              </a:spcBef>
              <a:tabLst>
                <a:tab algn="l" pos="0"/>
              </a:tabLst>
            </a:pPr>
            <a:r>
              <a:rPr b="1" lang="it-IT" sz="9600" spc="-1" strike="noStrike">
                <a:solidFill>
                  <a:srgbClr val="000000"/>
                </a:solidFill>
                <a:latin typeface="Calibri"/>
              </a:rPr>
              <a:t>RICHIESTE DELLA MADRE:</a:t>
            </a:r>
            <a:endParaRPr b="0" lang="it-IT" sz="9600" spc="-1" strike="noStrike">
              <a:solidFill>
                <a:srgbClr val="000000"/>
              </a:solidFill>
              <a:latin typeface="Calibri"/>
            </a:endParaRPr>
          </a:p>
          <a:p>
            <a:pPr>
              <a:lnSpc>
                <a:spcPct val="90000"/>
              </a:lnSpc>
              <a:spcBef>
                <a:spcPts val="1001"/>
              </a:spcBef>
              <a:tabLst>
                <a:tab algn="l" pos="0"/>
              </a:tabLst>
            </a:pPr>
            <a:endParaRPr b="0" lang="it-IT" sz="96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9600" spc="-1" strike="noStrike">
                <a:solidFill>
                  <a:srgbClr val="000000"/>
                </a:solidFill>
                <a:latin typeface="Calibri"/>
              </a:rPr>
              <a:t>Ritiene  questa  difesa,  facendo  propria  la  visione  offerta  dalla  figura  di </a:t>
            </a:r>
            <a:r>
              <a:rPr b="1" i="1" lang="it-IT" sz="9600" spc="-1" strike="noStrike">
                <a:solidFill>
                  <a:srgbClr val="000000"/>
                </a:solidFill>
                <a:latin typeface="Calibri"/>
              </a:rPr>
              <a:t>coordinatore genitoriale</a:t>
            </a:r>
            <a:r>
              <a:rPr b="0" i="1" lang="it-IT" sz="9600" spc="-1" strike="noStrike">
                <a:solidFill>
                  <a:srgbClr val="000000"/>
                </a:solidFill>
                <a:latin typeface="Calibri"/>
              </a:rPr>
              <a:t>, nel caso di specie, in ragione dell’aperta conflittualità creatasi  sul  punto,  pur   essendo  in  presenza  di  una  potenziale  capacità genitoriale  del  padre,  si  debba,  a  mezzo  di  un  Coordinatore Familiare,  procedere a redigere un </a:t>
            </a:r>
            <a:r>
              <a:rPr b="1" i="1" lang="it-IT" sz="9600" spc="-1" strike="noStrike">
                <a:solidFill>
                  <a:srgbClr val="000000"/>
                </a:solidFill>
                <a:latin typeface="Calibri"/>
              </a:rPr>
              <a:t>piano genitoriale </a:t>
            </a:r>
            <a:r>
              <a:rPr b="0" i="1" lang="it-IT" sz="9600" spc="-1" strike="noStrike">
                <a:solidFill>
                  <a:srgbClr val="000000"/>
                </a:solidFill>
                <a:latin typeface="Calibri"/>
              </a:rPr>
              <a:t>che tenga conto di una </a:t>
            </a:r>
            <a:r>
              <a:rPr b="1" i="1" lang="it-IT" sz="9600" spc="-1" strike="noStrike">
                <a:solidFill>
                  <a:srgbClr val="000000"/>
                </a:solidFill>
                <a:latin typeface="Calibri"/>
              </a:rPr>
              <a:t>ricostruzione non solo del rapporto figlia padre, ma anche tra i genitori e la nuova moglie del padre</a:t>
            </a:r>
            <a:r>
              <a:rPr b="0" i="1" lang="it-IT" sz="9600" spc="-1" strike="noStrike">
                <a:solidFill>
                  <a:srgbClr val="000000"/>
                </a:solidFill>
                <a:latin typeface="Calibri"/>
              </a:rPr>
              <a:t>; ritiene ancora questa difesa che il progetto genitoriale debba essere redatto sulle </a:t>
            </a:r>
            <a:r>
              <a:rPr b="1" i="1" lang="it-IT" sz="9600" spc="-1" strike="noStrike">
                <a:solidFill>
                  <a:srgbClr val="000000"/>
                </a:solidFill>
                <a:latin typeface="Calibri"/>
              </a:rPr>
              <a:t>esigenze esclusive della minore </a:t>
            </a:r>
            <a:r>
              <a:rPr b="0" i="1" lang="it-IT" sz="9600" spc="-1" strike="noStrike">
                <a:solidFill>
                  <a:srgbClr val="000000"/>
                </a:solidFill>
                <a:latin typeface="Calibri"/>
              </a:rPr>
              <a:t>nella piena compartecipazione dei tre soggetti adulti che si interfacciano con la bambina</a:t>
            </a:r>
            <a:endParaRPr b="0" lang="it-IT" sz="9600" spc="-1" strike="noStrike">
              <a:solidFill>
                <a:srgbClr val="000000"/>
              </a:solidFill>
              <a:latin typeface="Calibri"/>
            </a:endParaRPr>
          </a:p>
          <a:p>
            <a:pPr marL="228600" indent="-228240">
              <a:lnSpc>
                <a:spcPct val="90000"/>
              </a:lnSpc>
              <a:spcBef>
                <a:spcPts val="1001"/>
              </a:spcBef>
              <a:buClr>
                <a:srgbClr val="000000"/>
              </a:buClr>
              <a:buFont typeface="Arial"/>
              <a:buChar char="•"/>
              <a:tabLst>
                <a:tab algn="l" pos="0"/>
              </a:tabLst>
            </a:pPr>
            <a:r>
              <a:rPr b="0" i="1" lang="it-IT" sz="9600" spc="-1" strike="noStrike">
                <a:solidFill>
                  <a:srgbClr val="000000"/>
                </a:solidFill>
                <a:latin typeface="Calibri"/>
              </a:rPr>
              <a:t>in attesa della realizzazione di un Progetto Genitoriale a mezzo dell’attivazione del  servizio  di  Coordinazione  Genitoriale  per i motivi sopraesposti in punto all’età della bambina e alla necessaria gradualità nel ripristinare un rapporto, disporre che la figlia trascorra con il padre due domeniche alternate al mese dalle 15 alle 19; nella settimana, in considerazione della fine del periodo scolastico, in base anche agli impegni della minore (campi estivi/oratori), disporre che il padre trascorra un pomeriggio, previo accordo con la madre, dalle 15 alle 19.</a:t>
            </a:r>
            <a:endParaRPr b="0" lang="it-IT" sz="9600" spc="-1" strike="noStrike">
              <a:solidFill>
                <a:srgbClr val="000000"/>
              </a:solidFill>
              <a:latin typeface="Calibri"/>
            </a:endParaRPr>
          </a:p>
          <a:p>
            <a:pPr>
              <a:lnSpc>
                <a:spcPct val="90000"/>
              </a:lnSpc>
              <a:spcBef>
                <a:spcPts val="1001"/>
              </a:spcBef>
              <a:tabLst>
                <a:tab algn="l" pos="0"/>
              </a:tabLst>
            </a:pPr>
            <a:endParaRPr b="0" lang="it-IT" sz="9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604440" y="114480"/>
            <a:ext cx="10972440" cy="1142640"/>
          </a:xfrm>
          <a:prstGeom prst="rect">
            <a:avLst/>
          </a:prstGeom>
          <a:solidFill>
            <a:srgbClr val="ffffff"/>
          </a:solidFill>
          <a:ln w="12600">
            <a:solidFill>
              <a:srgbClr val="5b9bd5"/>
            </a:solidFill>
            <a:miter/>
          </a:ln>
        </p:spPr>
        <p:txBody>
          <a:bodyPr anchor="ctr">
            <a:noAutofit/>
          </a:bodyPr>
          <a:p>
            <a:pPr algn="ctr">
              <a:lnSpc>
                <a:spcPct val="90000"/>
              </a:lnSpc>
            </a:pPr>
            <a:r>
              <a:rPr b="1" lang="it-IT" sz="4400" spc="-1" strike="noStrike">
                <a:solidFill>
                  <a:srgbClr val="0070c0"/>
                </a:solidFill>
                <a:latin typeface="Calibri"/>
              </a:rPr>
              <a:t>Fasi preliminari</a:t>
            </a:r>
            <a:endParaRPr b="0" lang="it-IT" sz="4400" spc="-1" strike="noStrike">
              <a:solidFill>
                <a:srgbClr val="000000"/>
              </a:solidFill>
              <a:latin typeface="Calibri"/>
            </a:endParaRPr>
          </a:p>
        </p:txBody>
      </p:sp>
      <p:sp>
        <p:nvSpPr>
          <p:cNvPr id="51" name="TextShape 2"/>
          <p:cNvSpPr txBox="1"/>
          <p:nvPr/>
        </p:nvSpPr>
        <p:spPr>
          <a:xfrm>
            <a:off x="604440" y="1772640"/>
            <a:ext cx="10972440" cy="4525560"/>
          </a:xfrm>
          <a:prstGeom prst="rect">
            <a:avLst/>
          </a:prstGeom>
          <a:noFill/>
          <a:ln>
            <a:noFill/>
          </a:ln>
        </p:spPr>
        <p:txBody>
          <a:bodyPr>
            <a:noAutofit/>
          </a:bodyPr>
          <a:p>
            <a:pPr marL="185760">
              <a:lnSpc>
                <a:spcPct val="102000"/>
              </a:lnSpc>
              <a:spcBef>
                <a:spcPts val="1094"/>
              </a:spcBef>
              <a:tabLst>
                <a:tab algn="l" pos="0"/>
              </a:tabLst>
            </a:pPr>
            <a:r>
              <a:rPr b="1" lang="it-IT" sz="2600" spc="-1" strike="noStrike">
                <a:solidFill>
                  <a:srgbClr val="000000"/>
                </a:solidFill>
                <a:latin typeface="Calibri"/>
              </a:rPr>
              <a:t>Novembre 2018</a:t>
            </a:r>
            <a:endParaRPr b="0" lang="it-IT" sz="2600" spc="-1" strike="noStrike">
              <a:solidFill>
                <a:srgbClr val="000000"/>
              </a:solidFill>
              <a:latin typeface="Calibri"/>
            </a:endParaRPr>
          </a:p>
          <a:p>
            <a:pPr marL="185760">
              <a:lnSpc>
                <a:spcPct val="102000"/>
              </a:lnSpc>
              <a:spcBef>
                <a:spcPts val="1094"/>
              </a:spcBef>
              <a:tabLst>
                <a:tab algn="l" pos="0"/>
              </a:tabLst>
            </a:pPr>
            <a:r>
              <a:rPr b="1" lang="it-IT" sz="2600" spc="-1" strike="noStrike">
                <a:solidFill>
                  <a:srgbClr val="000000"/>
                </a:solidFill>
                <a:latin typeface="Calibri"/>
              </a:rPr>
              <a:t>Pre-incontro informativo con i legali</a:t>
            </a:r>
            <a:endParaRPr b="0" lang="it-IT" sz="2600" spc="-1" strike="noStrike">
              <a:solidFill>
                <a:srgbClr val="000000"/>
              </a:solidFill>
              <a:latin typeface="Calibri"/>
            </a:endParaRPr>
          </a:p>
          <a:p>
            <a:pPr marL="185760">
              <a:lnSpc>
                <a:spcPct val="102000"/>
              </a:lnSpc>
              <a:spcBef>
                <a:spcPts val="1094"/>
              </a:spcBef>
              <a:tabLst>
                <a:tab algn="l" pos="0"/>
              </a:tabLst>
            </a:pPr>
            <a:r>
              <a:rPr b="1" lang="it-IT" sz="2600" spc="-1" strike="noStrike">
                <a:solidFill>
                  <a:srgbClr val="000000"/>
                </a:solidFill>
                <a:latin typeface="Calibri"/>
              </a:rPr>
              <a:t>Incontro informativo alla presenza dei genitori e dei rispettivi avvocati.</a:t>
            </a:r>
            <a:endParaRPr b="0" lang="it-IT" sz="2600" spc="-1" strike="noStrike">
              <a:solidFill>
                <a:srgbClr val="000000"/>
              </a:solidFill>
              <a:latin typeface="Calibri"/>
            </a:endParaRPr>
          </a:p>
        </p:txBody>
      </p:sp>
      <p:sp>
        <p:nvSpPr>
          <p:cNvPr id="52" name="TextShape 3"/>
          <p:cNvSpPr txBox="1"/>
          <p:nvPr/>
        </p:nvSpPr>
        <p:spPr>
          <a:xfrm>
            <a:off x="4038480" y="6356520"/>
            <a:ext cx="4114440" cy="364680"/>
          </a:xfrm>
          <a:prstGeom prst="rect">
            <a:avLst/>
          </a:prstGeom>
          <a:noFill/>
          <a:ln>
            <a:noFill/>
          </a:ln>
        </p:spPr>
        <p:txBody>
          <a:bodyPr anchor="ctr">
            <a:noAutofit/>
          </a:bodyPr>
          <a:p>
            <a:pPr algn="ctr">
              <a:lnSpc>
                <a:spcPct val="100000"/>
              </a:lnSpc>
            </a:pPr>
            <a:r>
              <a:rPr b="0" lang="it-IT" sz="1200" spc="-1" strike="noStrike">
                <a:solidFill>
                  <a:srgbClr val="8b8b8b"/>
                </a:solidFill>
                <a:latin typeface="Calibri"/>
              </a:rPr>
              <a:t>Marzia Brusa</a:t>
            </a:r>
            <a:endParaRPr b="0" lang="it-IT" sz="1200" spc="-1" strike="noStrike">
              <a:latin typeface="Times New Roman"/>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TextShape 1"/>
          <p:cNvSpPr txBox="1"/>
          <p:nvPr/>
        </p:nvSpPr>
        <p:spPr>
          <a:xfrm>
            <a:off x="838080" y="296640"/>
            <a:ext cx="10515240" cy="1325160"/>
          </a:xfrm>
          <a:prstGeom prst="rect">
            <a:avLst/>
          </a:prstGeom>
          <a:noFill/>
          <a:ln>
            <a:noFill/>
          </a:ln>
        </p:spPr>
        <p:txBody>
          <a:bodyPr anchor="ctr">
            <a:noAutofit/>
          </a:bodyPr>
          <a:p>
            <a:pPr algn="ctr">
              <a:lnSpc>
                <a:spcPct val="90000"/>
              </a:lnSpc>
            </a:pPr>
            <a:r>
              <a:rPr b="1" lang="it-IT" sz="4400" spc="-1" strike="noStrike">
                <a:solidFill>
                  <a:srgbClr val="0070c0"/>
                </a:solidFill>
                <a:latin typeface="Calibri"/>
              </a:rPr>
              <a:t>Il Provvedimento  </a:t>
            </a:r>
            <a:endParaRPr b="0" lang="it-IT" sz="4400" spc="-1" strike="noStrike">
              <a:solidFill>
                <a:srgbClr val="000000"/>
              </a:solidFill>
              <a:latin typeface="Calibri"/>
            </a:endParaRPr>
          </a:p>
        </p:txBody>
      </p:sp>
      <p:sp>
        <p:nvSpPr>
          <p:cNvPr id="54" name="TextShape 2"/>
          <p:cNvSpPr txBox="1"/>
          <p:nvPr/>
        </p:nvSpPr>
        <p:spPr>
          <a:xfrm>
            <a:off x="838080" y="1961640"/>
            <a:ext cx="10515240" cy="4350960"/>
          </a:xfrm>
          <a:prstGeom prst="rect">
            <a:avLst/>
          </a:prstGeom>
          <a:noFill/>
          <a:ln>
            <a:noFill/>
          </a:ln>
        </p:spPr>
        <p:txBody>
          <a:bodyPr>
            <a:noAutofit/>
          </a:bodyPr>
          <a:p>
            <a:pPr marL="228600" indent="-228240">
              <a:lnSpc>
                <a:spcPct val="90000"/>
              </a:lnSpc>
              <a:spcBef>
                <a:spcPts val="1001"/>
              </a:spcBef>
              <a:buClr>
                <a:srgbClr val="000000"/>
              </a:buClr>
              <a:buFont typeface="Arial"/>
              <a:buChar char="•"/>
            </a:pPr>
            <a:r>
              <a:rPr b="0" i="1" lang="it-IT" sz="2800" spc="-1" strike="noStrike">
                <a:solidFill>
                  <a:srgbClr val="000000"/>
                </a:solidFill>
                <a:latin typeface="Calibri"/>
              </a:rPr>
              <a:t>Rilevato che le parti hanno dato atto di aver raggiunto un accordo in merito alle questioni di ordine economico e di aver individuato il professionista da nominare come Coordinatore Genitoriale</a:t>
            </a:r>
            <a:endParaRPr b="0" lang="it-IT" sz="2800" spc="-1" strike="noStrike">
              <a:solidFill>
                <a:srgbClr val="000000"/>
              </a:solidFill>
              <a:latin typeface="Calibri"/>
            </a:endParaRPr>
          </a:p>
          <a:p>
            <a:pPr>
              <a:lnSpc>
                <a:spcPct val="90000"/>
              </a:lnSpc>
              <a:spcBef>
                <a:spcPts val="1001"/>
              </a:spcBef>
            </a:pP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i="1" lang="it-IT" sz="2800" spc="-1" strike="noStrike">
                <a:solidFill>
                  <a:srgbClr val="000000"/>
                </a:solidFill>
                <a:latin typeface="Calibri"/>
              </a:rPr>
              <a:t>Nomina la dr.ssa Marzia Brusa quale Coordinatore Genitoriale rimettendo alle parti la formalizzazione dell’incarico entro 20 gg dalla comunicazione del presente decreto con costi dello specialista ripartiti al 50% tra le parti</a:t>
            </a:r>
            <a:endParaRPr b="0" lang="it-IT"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TextShape 1"/>
          <p:cNvSpPr txBox="1"/>
          <p:nvPr/>
        </p:nvSpPr>
        <p:spPr>
          <a:xfrm>
            <a:off x="630360" y="429480"/>
            <a:ext cx="11120760" cy="4350960"/>
          </a:xfrm>
          <a:prstGeom prst="rect">
            <a:avLst/>
          </a:prstGeom>
          <a:noFill/>
          <a:ln>
            <a:noFill/>
          </a:ln>
        </p:spPr>
        <p:txBody>
          <a:bodyPr>
            <a:noAutofit/>
          </a:bodyPr>
          <a:p>
            <a:pPr>
              <a:lnSpc>
                <a:spcPct val="90000"/>
              </a:lnSpc>
              <a:spcBef>
                <a:spcPts val="1001"/>
              </a:spcBef>
              <a:tabLst>
                <a:tab algn="l" pos="0"/>
              </a:tabLst>
            </a:pPr>
            <a:r>
              <a:rPr b="0" i="1" lang="it-IT" sz="2200" spc="-1" strike="noStrike">
                <a:solidFill>
                  <a:srgbClr val="000000"/>
                </a:solidFill>
                <a:latin typeface="Calibri"/>
              </a:rPr>
              <a:t>Attribuisce al Coordinatore il compito di:</a:t>
            </a:r>
            <a:endParaRPr b="0" lang="it-IT" sz="2200" spc="-1" strike="noStrike">
              <a:solidFill>
                <a:srgbClr val="000000"/>
              </a:solidFill>
              <a:latin typeface="Calibri"/>
            </a:endParaRPr>
          </a:p>
          <a:p>
            <a:pPr>
              <a:lnSpc>
                <a:spcPct val="90000"/>
              </a:lnSpc>
              <a:spcBef>
                <a:spcPts val="1001"/>
              </a:spcBef>
              <a:tabLst>
                <a:tab algn="l" pos="0"/>
              </a:tabLst>
            </a:pPr>
            <a:endParaRPr b="0" lang="it-IT" sz="2200" spc="-1" strike="noStrike">
              <a:solidFill>
                <a:srgbClr val="000000"/>
              </a:solidFill>
              <a:latin typeface="Calibri"/>
            </a:endParaRPr>
          </a:p>
          <a:p>
            <a:pPr marL="228600" indent="-228240">
              <a:lnSpc>
                <a:spcPct val="90000"/>
              </a:lnSpc>
              <a:spcBef>
                <a:spcPts val="1001"/>
              </a:spcBef>
              <a:buClr>
                <a:srgbClr val="000000"/>
              </a:buClr>
              <a:buFont typeface="Wingdings" charset="2"/>
              <a:buChar char=""/>
              <a:tabLst>
                <a:tab algn="l" pos="0"/>
              </a:tabLst>
            </a:pPr>
            <a:r>
              <a:rPr b="0" i="1" lang="it-IT" sz="2200" spc="-1" strike="noStrike">
                <a:solidFill>
                  <a:srgbClr val="000000"/>
                </a:solidFill>
                <a:latin typeface="Calibri"/>
              </a:rPr>
              <a:t> </a:t>
            </a:r>
            <a:r>
              <a:rPr b="0" i="1" lang="it-IT" sz="2200" spc="-1" strike="noStrike">
                <a:solidFill>
                  <a:srgbClr val="000000"/>
                </a:solidFill>
                <a:latin typeface="Calibri"/>
              </a:rPr>
              <a:t>mantenere una funzione di raccordo tra gli eventuali specialisti che seguiranno il nucleo famigliare nonché con gli insegnanti;</a:t>
            </a:r>
            <a:endParaRPr b="0" lang="it-IT" sz="2200" spc="-1" strike="noStrike">
              <a:solidFill>
                <a:srgbClr val="000000"/>
              </a:solidFill>
              <a:latin typeface="Calibri"/>
            </a:endParaRPr>
          </a:p>
          <a:p>
            <a:pPr marL="228600" indent="-228240">
              <a:lnSpc>
                <a:spcPct val="90000"/>
              </a:lnSpc>
              <a:spcBef>
                <a:spcPts val="1001"/>
              </a:spcBef>
              <a:buClr>
                <a:srgbClr val="000000"/>
              </a:buClr>
              <a:buFont typeface="Wingdings" charset="2"/>
              <a:buChar char=""/>
              <a:tabLst>
                <a:tab algn="l" pos="0"/>
              </a:tabLst>
            </a:pPr>
            <a:r>
              <a:rPr b="0" i="1" lang="it-IT" sz="2200" spc="-1" strike="noStrike">
                <a:solidFill>
                  <a:srgbClr val="000000"/>
                </a:solidFill>
                <a:latin typeface="Calibri"/>
              </a:rPr>
              <a:t>Assistere le parti allo scopo di risolvere i disaccordi sulle scelte educative riducendo il conflitto</a:t>
            </a:r>
            <a:endParaRPr b="0" lang="it-IT" sz="2200" spc="-1" strike="noStrike">
              <a:solidFill>
                <a:srgbClr val="000000"/>
              </a:solidFill>
              <a:latin typeface="Calibri"/>
            </a:endParaRPr>
          </a:p>
          <a:p>
            <a:pPr marL="228600" indent="-228240">
              <a:lnSpc>
                <a:spcPct val="90000"/>
              </a:lnSpc>
              <a:spcBef>
                <a:spcPts val="1001"/>
              </a:spcBef>
              <a:buClr>
                <a:srgbClr val="000000"/>
              </a:buClr>
              <a:buFont typeface="Wingdings" charset="2"/>
              <a:buChar char=""/>
              <a:tabLst>
                <a:tab algn="l" pos="0"/>
              </a:tabLst>
            </a:pPr>
            <a:r>
              <a:rPr b="0" i="1" lang="it-IT" sz="2200" spc="-1" strike="noStrike">
                <a:solidFill>
                  <a:srgbClr val="000000"/>
                </a:solidFill>
                <a:latin typeface="Calibri"/>
              </a:rPr>
              <a:t>Coadiuvare i genitori – con specifica possibilità di effettuare raccomandazioni – nelle scelte in tema di salute della minore, educative e formative, di osservanza del rispetto del calendario relativo alla modalità di esercizio del diritto di visita genitori-minore aiutando e suggerendo ai genitori le opportune riflessioni in punto di opportunità/inopportunità di apportare modifiche e deroghe al calendario di frequentazione della minore</a:t>
            </a:r>
            <a:endParaRPr b="0" lang="it-IT" sz="2200" spc="-1" strike="noStrike">
              <a:solidFill>
                <a:srgbClr val="000000"/>
              </a:solidFill>
              <a:latin typeface="Calibri"/>
            </a:endParaRPr>
          </a:p>
          <a:p>
            <a:pPr marL="228600" indent="-228240">
              <a:lnSpc>
                <a:spcPct val="90000"/>
              </a:lnSpc>
              <a:spcBef>
                <a:spcPts val="1001"/>
              </a:spcBef>
              <a:buClr>
                <a:srgbClr val="000000"/>
              </a:buClr>
              <a:buFont typeface="Wingdings" charset="2"/>
              <a:buChar char=""/>
              <a:tabLst>
                <a:tab algn="l" pos="0"/>
              </a:tabLst>
            </a:pPr>
            <a:r>
              <a:rPr b="0" i="1" lang="it-IT" sz="2200" spc="-1" strike="noStrike">
                <a:solidFill>
                  <a:srgbClr val="000000"/>
                </a:solidFill>
                <a:latin typeface="Calibri"/>
              </a:rPr>
              <a:t>Guidare i genitori a negoziare ed accordarsi sul tempo da trascorrere e condividere con G., con conseguente riduzione degli effetti dannosi che il conflitto genitoriale provoca sul benessere della figlia</a:t>
            </a:r>
            <a:endParaRPr b="0" lang="it-IT" sz="2200" spc="-1" strike="noStrike">
              <a:solidFill>
                <a:srgbClr val="000000"/>
              </a:solidFill>
              <a:latin typeface="Calibri"/>
            </a:endParaRPr>
          </a:p>
          <a:p>
            <a:pPr marL="228600" indent="-228240">
              <a:lnSpc>
                <a:spcPct val="90000"/>
              </a:lnSpc>
              <a:spcBef>
                <a:spcPts val="1001"/>
              </a:spcBef>
              <a:buClr>
                <a:srgbClr val="000000"/>
              </a:buClr>
              <a:buFont typeface="Wingdings" charset="2"/>
              <a:buChar char=""/>
              <a:tabLst>
                <a:tab algn="l" pos="0"/>
              </a:tabLst>
            </a:pPr>
            <a:r>
              <a:rPr b="0" i="1" lang="it-IT" sz="2200" spc="-1" strike="noStrike">
                <a:solidFill>
                  <a:srgbClr val="000000"/>
                </a:solidFill>
                <a:latin typeface="Calibri"/>
              </a:rPr>
              <a:t>Segnalare con urgenza all’A.G. procedente ogni condizione  di concreto pregiudizio psicofisico della minore che venisse a ravvisare</a:t>
            </a:r>
            <a:endParaRPr b="0" lang="it-IT" sz="2200" spc="-1" strike="noStrike">
              <a:solidFill>
                <a:srgbClr val="000000"/>
              </a:solidFill>
              <a:latin typeface="Calibri"/>
            </a:endParaRPr>
          </a:p>
          <a:p>
            <a:pPr marL="228600" indent="-228240">
              <a:lnSpc>
                <a:spcPct val="90000"/>
              </a:lnSpc>
              <a:spcBef>
                <a:spcPts val="1001"/>
              </a:spcBef>
              <a:buClr>
                <a:srgbClr val="000000"/>
              </a:buClr>
              <a:buFont typeface="Wingdings" charset="2"/>
              <a:buChar char=""/>
              <a:tabLst>
                <a:tab algn="l" pos="0"/>
              </a:tabLst>
            </a:pPr>
            <a:r>
              <a:rPr b="0" i="1" lang="it-IT" sz="2200" spc="-1" strike="noStrike">
                <a:solidFill>
                  <a:srgbClr val="000000"/>
                </a:solidFill>
                <a:latin typeface="Calibri"/>
              </a:rPr>
              <a:t>Fissa nuova udienza davanti al Collegio in data 4 luglio 2019 nella quale le Parti produrranno eventuale relazione scritta del Coordinatore in merito agli interventi effettuati</a:t>
            </a:r>
            <a:endParaRPr b="0" lang="it-IT" sz="2200" spc="-1" strike="noStrike">
              <a:solidFill>
                <a:srgbClr val="000000"/>
              </a:solidFill>
              <a:latin typeface="Calibri"/>
            </a:endParaRPr>
          </a:p>
          <a:p>
            <a:pPr>
              <a:lnSpc>
                <a:spcPct val="90000"/>
              </a:lnSpc>
              <a:spcBef>
                <a:spcPts val="1001"/>
              </a:spcBef>
              <a:tabLst>
                <a:tab algn="l" pos="0"/>
              </a:tabLst>
            </a:pPr>
            <a:endParaRPr b="0" lang="it-IT" sz="2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948</TotalTime>
  <Application>LibreOffice/6.4.5.2$Windows_X86_64 LibreOffice_project/a726b36747cf2001e06b58ad5db1aa3a9a1872d6</Application>
  <Words>1259</Words>
  <Paragraphs>78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2019-03-21T15:05:49Z</dcterms:created>
  <dc:creator>Utente di Microsoft Office</dc:creator>
  <dc:description/>
  <dc:language>it-IT</dc:language>
  <cp:lastModifiedBy>Marzia Brusa</cp:lastModifiedBy>
  <dcterms:modified xsi:type="dcterms:W3CDTF">2021-04-12T20:33:51Z</dcterms:modified>
  <cp:revision>41</cp:revision>
  <dc:subject/>
  <dc:title>Perché la CoGe?  La “galassia”delle ADR in famiglia si allarga.. alta conflittualità fase attuazione fuori dal processo intervento contenitivo focus sui figli..</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13</vt:i4>
  </property>
</Properties>
</file>