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Immagine 3" descr=""/>
          <p:cNvPicPr/>
          <p:nvPr/>
        </p:nvPicPr>
        <p:blipFill>
          <a:blip r:embed="rId1"/>
          <a:stretch/>
        </p:blipFill>
        <p:spPr>
          <a:xfrm>
            <a:off x="3237480" y="363240"/>
            <a:ext cx="6284520" cy="1445760"/>
          </a:xfrm>
          <a:prstGeom prst="rect">
            <a:avLst/>
          </a:prstGeom>
          <a:ln>
            <a:noFill/>
          </a:ln>
        </p:spPr>
      </p:pic>
      <p:sp>
        <p:nvSpPr>
          <p:cNvPr id="153" name="CustomShape 1"/>
          <p:cNvSpPr/>
          <p:nvPr/>
        </p:nvSpPr>
        <p:spPr>
          <a:xfrm>
            <a:off x="786960" y="2718360"/>
            <a:ext cx="10615680" cy="3773520"/>
          </a:xfrm>
          <a:prstGeom prst="rect">
            <a:avLst/>
          </a:prstGeom>
          <a:solidFill>
            <a:srgbClr val="fff2cc"/>
          </a:solidFill>
          <a:ln w="57240">
            <a:solidFill>
              <a:srgbClr val="ff6600"/>
            </a:solidFill>
            <a:round/>
          </a:ln>
          <a:effectLst>
            <a:outerShdw dir="0" dist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 algn="ctr">
              <a:lnSpc>
                <a:spcPct val="90000"/>
              </a:lnSpc>
            </a:pPr>
            <a:br/>
            <a:r>
              <a:rPr b="1" lang="it-IT" sz="2700" spc="-1" strike="noStrike">
                <a:solidFill>
                  <a:srgbClr val="ff6600"/>
                </a:solidFill>
                <a:latin typeface="Calibri Light"/>
                <a:ea typeface="DejaVu Sans"/>
              </a:rPr>
              <a:t>ALTA CONFLITTUALITA’ nelle SEPARAZIONI :</a:t>
            </a:r>
            <a:br/>
            <a:r>
              <a:rPr b="1" lang="it-IT" sz="2700" spc="-1" strike="noStrike">
                <a:solidFill>
                  <a:srgbClr val="ff6600"/>
                </a:solidFill>
                <a:latin typeface="Calibri Light"/>
                <a:ea typeface="DejaVu Sans"/>
              </a:rPr>
              <a:t>la COORDINAZIONE GENITORIALE a TUTELA dei MINORI</a:t>
            </a:r>
            <a:br/>
            <a:br/>
            <a:r>
              <a:rPr b="1" lang="it-IT" sz="3600" spc="-1" strike="noStrike" u="sng">
                <a:solidFill>
                  <a:srgbClr val="ff6600"/>
                </a:solidFill>
                <a:uFillTx/>
                <a:latin typeface="Calibri Light"/>
                <a:ea typeface="DejaVu Sans"/>
              </a:rPr>
              <a:t>Somiglianze e differenze tra  CO.GE. ,  MED. FAM.   e   C.T.U.</a:t>
            </a:r>
            <a:br/>
            <a:br/>
            <a:r>
              <a:rPr b="1" i="1" lang="it-IT" sz="2200" spc="-1" strike="noStrike">
                <a:solidFill>
                  <a:srgbClr val="000000"/>
                </a:solidFill>
                <a:latin typeface="Calibri Light"/>
                <a:ea typeface="DejaVu Sans"/>
              </a:rPr>
              <a:t>Pamela Bagatello - Educatrice professionale, mediatrice familiare, coordinatrice genitoriale</a:t>
            </a:r>
            <a:br/>
            <a:br/>
            <a:br/>
            <a:endParaRPr b="0" lang="it-IT" sz="2200" spc="-1" strike="noStrike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1523880" y="295200"/>
            <a:ext cx="9141480" cy="1852200"/>
          </a:xfrm>
          <a:prstGeom prst="rect">
            <a:avLst/>
          </a:prstGeom>
          <a:noFill/>
          <a:ln w="57240">
            <a:solidFill>
              <a:srgbClr val="ff6600"/>
            </a:solidFill>
            <a:round/>
          </a:ln>
          <a:effectLst>
            <a:outerShdw dir="0" dist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i="1" lang="it-I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15 Aprile 2021</a:t>
            </a:r>
            <a:endParaRPr b="0" lang="it-IT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609480" y="273960"/>
            <a:ext cx="10971720" cy="530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i="1" lang="it-IT" sz="2800" spc="-1" strike="noStrike">
                <a:solidFill>
                  <a:srgbClr val="000000"/>
                </a:solidFill>
                <a:latin typeface="Comic Sans MS"/>
                <a:ea typeface="DejaVu Sans"/>
              </a:rPr>
              <a:t>...una definizione…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it-IT" sz="2800" spc="-1" strike="noStrike">
                <a:solidFill>
                  <a:srgbClr val="ff860d"/>
                </a:solidFill>
                <a:latin typeface="Comic Sans MS"/>
                <a:ea typeface="DejaVu Sans"/>
              </a:rPr>
              <a:t>LA COORDINAZIONE GENITORIALE è un sistema di risoluzione alternativa delle controversie centrato sul </a:t>
            </a:r>
            <a:r>
              <a:rPr b="1" i="1" lang="it-IT" sz="2800" spc="-1" strike="noStrike">
                <a:solidFill>
                  <a:srgbClr val="ff860d"/>
                </a:solidFill>
                <a:latin typeface="Comic Sans MS"/>
                <a:ea typeface="DejaVu Sans"/>
              </a:rPr>
              <a:t>minore</a:t>
            </a:r>
            <a:r>
              <a:rPr b="0" i="1" lang="it-IT" sz="2800" spc="-1" strike="noStrike">
                <a:solidFill>
                  <a:srgbClr val="ff860d"/>
                </a:solidFill>
                <a:latin typeface="Comic Sans MS"/>
                <a:ea typeface="DejaVu Sans"/>
              </a:rPr>
              <a:t>. 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it-IT" sz="2800" spc="-1" strike="noStrike">
                <a:solidFill>
                  <a:srgbClr val="ff860d"/>
                </a:solidFill>
                <a:latin typeface="Comic Sans MS"/>
                <a:ea typeface="DejaVu Sans"/>
              </a:rPr>
              <a:t>E’ rivolta a genitori la cui perdurante elevata conflittualità costituisce un rischio evolutivo per i figli. 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it-IT" sz="2800" spc="-1" strike="noStrike">
                <a:solidFill>
                  <a:srgbClr val="ff860d"/>
                </a:solidFill>
                <a:latin typeface="Comic Sans MS"/>
                <a:ea typeface="DejaVu Sans"/>
              </a:rPr>
              <a:t>Essa prevede un terzo imparziale che aiuti i genitori a mettere in pratica la bi-genitorialità attraverso le decisioni dell’Autorità Giudiziaria e di quelle che saranno prese all’interno del processo di co.ge. sulla base del riconoscimento dei bisogni dei figli.</a:t>
            </a:r>
            <a:endParaRPr b="0" lang="it-IT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6" name="Table 1"/>
          <p:cNvGraphicFramePr/>
          <p:nvPr/>
        </p:nvGraphicFramePr>
        <p:xfrm>
          <a:off x="1695240" y="90720"/>
          <a:ext cx="8704800" cy="6588360"/>
        </p:xfrm>
        <a:graphic>
          <a:graphicData uri="http://schemas.openxmlformats.org/drawingml/2006/table">
            <a:tbl>
              <a:tblPr/>
              <a:tblGrid>
                <a:gridCol w="3289680"/>
                <a:gridCol w="2730600"/>
                <a:gridCol w="2684880"/>
              </a:tblGrid>
              <a:tr h="61632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860d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Mediatore familiare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860d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Coordinatore genitoriale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860d"/>
                    </a:solidFill>
                  </a:tcPr>
                </a:tc>
              </a:tr>
              <a:tr h="43524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Procede in modo confidenziale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860d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Si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No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</a:tr>
              <a:tr h="9471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Verifica aderenza dei comportamenti alle ordinanze o agli accordi previsti dal giudice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860d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No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Si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</a:tr>
              <a:tr h="6163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Assicura l’accesso dei genitori ai figli, come previsto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860d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  <a:ea typeface="Microsoft YaHei"/>
                        </a:rPr>
                        <a:t>No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Si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</a:tr>
              <a:tr h="73080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Propone interventi esterni se necessari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860d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No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Si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</a:tr>
              <a:tr h="6163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Incontra i figli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860d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No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Può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</a:tr>
              <a:tr h="6163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  <a:ea typeface="Microsoft YaHei"/>
                        </a:rPr>
                        <a:t>Si coordina con tutti i professionisti coinvolti nel caso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860d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No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Si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</a:tr>
              <a:tr h="7765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Riferisce le impasse e gli accordi al tribunale/agli avvocati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860d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  <a:ea typeface="Microsoft YaHei"/>
                        </a:rPr>
                        <a:t>Si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  <a:ea typeface="Microsoft YaHei"/>
                        </a:rPr>
                        <a:t>Si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</a:tr>
              <a:tr h="6163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Insegna tecniche di risoluzione dei conflitti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860d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No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Si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</a:tr>
              <a:tr h="61740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Riceve un ordine del tribunale per assumere l’incarico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860d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Può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Si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7" name="Table 1"/>
          <p:cNvGraphicFramePr/>
          <p:nvPr/>
        </p:nvGraphicFramePr>
        <p:xfrm>
          <a:off x="1695240" y="90720"/>
          <a:ext cx="8704800" cy="6588360"/>
        </p:xfrm>
        <a:graphic>
          <a:graphicData uri="http://schemas.openxmlformats.org/drawingml/2006/table">
            <a:tbl>
              <a:tblPr/>
              <a:tblGrid>
                <a:gridCol w="3289680"/>
                <a:gridCol w="2730600"/>
                <a:gridCol w="2684880"/>
              </a:tblGrid>
              <a:tr h="61632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860d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Mediatore familiare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860d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Coordinatore genitoriale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860d"/>
                    </a:solidFill>
                  </a:tcPr>
                </a:tc>
              </a:tr>
              <a:tr h="94716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Avviene nell’ambito del procedimento giuridico di separazione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860d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No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Si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</a:tr>
              <a:tr h="61632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Viene chiamato a testimoniare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860d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  <a:ea typeface="Microsoft YaHei"/>
                        </a:rPr>
                        <a:t>No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No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</a:tr>
              <a:tr h="73080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it-IT" sz="1200" spc="-1" strike="noStrike">
                          <a:latin typeface="Arial"/>
                        </a:rPr>
                        <a:t>Ci sono delle tempistiche predefinite sulla durata del percorso</a:t>
                      </a:r>
                      <a:endParaRPr b="0" lang="it-IT" sz="12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860d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Si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it-IT" sz="1800" spc="-1" strike="noStrike">
                          <a:latin typeface="Arial"/>
                        </a:rPr>
                        <a:t>Si</a:t>
                      </a:r>
                      <a:endParaRPr b="0" lang="it-IT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ffde59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838080" y="174600"/>
            <a:ext cx="10513080" cy="1041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CustomShape 2"/>
          <p:cNvSpPr/>
          <p:nvPr/>
        </p:nvSpPr>
        <p:spPr>
          <a:xfrm>
            <a:off x="600120" y="1218240"/>
            <a:ext cx="11017800" cy="5272200"/>
          </a:xfrm>
          <a:prstGeom prst="rect">
            <a:avLst/>
          </a:prstGeom>
          <a:noFill/>
          <a:ln w="57240">
            <a:solidFill>
              <a:srgbClr val="ff6600"/>
            </a:solidFill>
            <a:round/>
          </a:ln>
          <a:effectLst>
            <a:outerShdw dir="0" dist="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it-IT" sz="1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it-IT" sz="4800" spc="-1" strike="noStrike">
                <a:solidFill>
                  <a:srgbClr val="000000"/>
                </a:solidFill>
                <a:latin typeface="Arial"/>
                <a:ea typeface="DejaVu Sans"/>
              </a:rPr>
              <a:t>Grazie per l’attenzione</a:t>
            </a:r>
            <a:endParaRPr b="0" lang="it-IT" sz="4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it-IT" sz="4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Pamela Bagatello</a:t>
            </a:r>
            <a:endParaRPr b="0" lang="it-IT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it-IT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</TotalTime>
  <Application>LibreOffice/6.4.5.2$Windows_X86_64 LibreOffice_project/a726b36747cf2001e06b58ad5db1aa3a9a1872d6</Application>
  <Words>680</Words>
  <Paragraphs>129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2021-03-18T09:24:53Z</dcterms:created>
  <dc:creator>Lara Maria Patrono</dc:creator>
  <dc:description/>
  <dc:language>it-IT</dc:language>
  <cp:lastModifiedBy/>
  <dcterms:modified xsi:type="dcterms:W3CDTF">2021-04-15T16:29:50Z</dcterms:modified>
  <cp:revision>48</cp:revision>
  <dc:subject/>
  <dc:title>ALTA CONFLITTUALITA’ nelle SEPARAZIONI : la COORDINAZIONE GENITORIALE  a TUTELA dei MINORI   Pamela Bagatello – Educatrice professionale, mediatrice familiare, coordinatrice genitoriale  Lara Maria Patrono – Psicologa, psicoterapeuta, mediatrice familiare, coordinatrice genitoriale, consulente tecnico del Tribunale e della Procura di Vercelli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8</vt:i4>
  </property>
</Properties>
</file>