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57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00"/>
    <a:srgbClr val="FF9933"/>
    <a:srgbClr val="FF66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EA9100-07F3-4610-B268-3D77D45ED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9C566E3-F3C3-4FF6-9CD6-9146FF39D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9AAE65-B4F8-4A1D-A7CB-53EA77202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211E-0601-4F6A-A46F-BD1FE46BE361}" type="datetimeFigureOut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8B8711-7C65-45E3-B9C4-52C2B4776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7C7955-6249-4D18-B6F2-B2228405F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492F-9D0A-4F0D-9BFE-46C9CB6612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3893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8835C6-D88B-4BB2-9994-1D06119F6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483315B-227F-4BF3-85F9-84BA52E3B3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5CFDF4-1F71-4532-B78E-40DA36378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211E-0601-4F6A-A46F-BD1FE46BE361}" type="datetimeFigureOut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F5BD83-7D08-42C2-8DB1-E7770C9DA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3F0745-DABA-4DBC-8C1D-A2A6AEA21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492F-9D0A-4F0D-9BFE-46C9CB6612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540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BF149CB-DF75-4617-AC6A-D1B4E78FA0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718FDCF-0A04-4649-8AB4-AEC14BAD5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E343FD-D8FB-454D-A980-0AA9F98E6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211E-0601-4F6A-A46F-BD1FE46BE361}" type="datetimeFigureOut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082856-53FD-4393-B26E-B3A4E19D4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4FB966-31EE-44F9-B735-74B5101A2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492F-9D0A-4F0D-9BFE-46C9CB6612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954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58A1A2-91AD-4748-9752-F17C5A5DA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2812EE-A687-4863-87DC-8B12862B3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33FB49-F65D-4EF6-A099-1B1400941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211E-0601-4F6A-A46F-BD1FE46BE361}" type="datetimeFigureOut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FC5D4F-B4D7-40BB-AECD-1C9877B9E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06C593-0E84-4A86-B44A-EB79F1D8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492F-9D0A-4F0D-9BFE-46C9CB6612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019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9A6E2C-229D-408D-A609-88BB88527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6B028B-3535-4C8C-9D75-7C38C6512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05FBA3-95E8-4B47-9A38-1113CA0E5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211E-0601-4F6A-A46F-BD1FE46BE361}" type="datetimeFigureOut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B8A6E7-1FCF-4404-902B-BB8A9D12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D68B47-3F04-4AD3-9793-49039EDF3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492F-9D0A-4F0D-9BFE-46C9CB6612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228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0E0F22-6921-4B53-8E0D-3F6E94EE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B584CB-AEF8-427A-A58A-DDEB6A65B5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456A0E0-D64B-4A86-874B-47B1BFE90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21BAE38-7D29-4FF3-8108-D1E6BF239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211E-0601-4F6A-A46F-BD1FE46BE361}" type="datetimeFigureOut">
              <a:rPr lang="it-IT" smtClean="0"/>
              <a:t>15/04/2021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17CB2F0-97DF-4977-8A73-31467421E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C01EE7-8743-455A-92A3-A2D895237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492F-9D0A-4F0D-9BFE-46C9CB6612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817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8449AB-A611-45BE-A8F7-65D7540DD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8EE80FD-8A67-4C61-B136-C43EFED88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760AEAF-F04D-4177-862C-E6FC59130E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6AEF8B9-6C8C-4290-962D-1155AD4E22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C4949E1-F1BF-4D89-93AD-560A53E9E0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0C88CA7-906B-4B29-819D-A93F43805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211E-0601-4F6A-A46F-BD1FE46BE361}" type="datetimeFigureOut">
              <a:rPr lang="it-IT" smtClean="0"/>
              <a:t>15/04/2021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9CAA7CC-756C-487D-B0DE-6060633B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DDABC95-819B-44AC-B6B6-883079C58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492F-9D0A-4F0D-9BFE-46C9CB6612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855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F1852A-DD84-48A5-99E4-75BD77E71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AECF683-1A16-4E1C-A50E-E97A17853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211E-0601-4F6A-A46F-BD1FE46BE361}" type="datetimeFigureOut">
              <a:rPr lang="it-IT" smtClean="0"/>
              <a:t>15/04/2021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C8146DC-EA99-4113-9F9A-06BE48B9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2DEF1E0-61F9-473E-B162-70397F00D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492F-9D0A-4F0D-9BFE-46C9CB6612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06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2DD842A-29A0-49AA-A535-D2311C426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211E-0601-4F6A-A46F-BD1FE46BE361}" type="datetimeFigureOut">
              <a:rPr lang="it-IT" smtClean="0"/>
              <a:t>15/04/2021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7F136CD-391B-4864-8C34-34025E09D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155E12D-6B79-4238-BD39-35FE4DB9D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492F-9D0A-4F0D-9BFE-46C9CB6612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39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AF3FF6-7361-48F9-9C70-81463B97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4BECFE-90A9-4670-9EED-31741E36D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D2833D4-0406-4817-81BE-ECA260AFE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4DCCD9-4251-4623-BEB1-03FF99AA9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211E-0601-4F6A-A46F-BD1FE46BE361}" type="datetimeFigureOut">
              <a:rPr lang="it-IT" smtClean="0"/>
              <a:t>15/04/2021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7CDE9E-5B42-49A2-9A5D-1C0671BF5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4898331-D881-43D3-BA38-1A2E7BC49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492F-9D0A-4F0D-9BFE-46C9CB6612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30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400D12-59B1-4646-8D40-9C05F166A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9051D33-DA58-41E1-8ECD-0411B0EE95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69037BF-DF9A-45DA-AA17-B61337FC2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61CF4A-2207-4CDF-9325-2D49A533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211E-0601-4F6A-A46F-BD1FE46BE361}" type="datetimeFigureOut">
              <a:rPr lang="it-IT" smtClean="0"/>
              <a:t>15/04/2021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6060CA2-98E1-4C57-9A8B-076CCCF94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1F84C3E-CCA6-4BA6-B1C9-E837DF3BB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492F-9D0A-4F0D-9BFE-46C9CB6612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50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E474618-E1AB-4BE6-BAB2-74FCC8142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42805FE-FDFA-4D63-A1AC-8F8057062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0B67B08-3CD4-42DC-86EC-448BFD1270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1211E-0601-4F6A-A46F-BD1FE46BE361}" type="datetimeFigureOut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AD7FBF-ECE2-4C57-836D-3D6D6551F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8734A4-7FD3-4538-8348-5FEC9B1AC4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0492F-9D0A-4F0D-9BFE-46C9CB6612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17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472CD3-4BDB-48ED-B444-CADF4B2ED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6882" y="2718485"/>
            <a:ext cx="10618236" cy="3776105"/>
          </a:xfrm>
          <a:solidFill>
            <a:schemeClr val="accent4">
              <a:lumMod val="20000"/>
              <a:lumOff val="80000"/>
            </a:schemeClr>
          </a:solidFill>
          <a:ln w="57150">
            <a:solidFill>
              <a:srgbClr val="FF66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br>
              <a:rPr lang="it-IT" sz="2700" b="1" dirty="0">
                <a:solidFill>
                  <a:srgbClr val="FF6600"/>
                </a:solidFill>
              </a:rPr>
            </a:br>
            <a:r>
              <a:rPr lang="it-IT" sz="2700" b="1" dirty="0">
                <a:solidFill>
                  <a:srgbClr val="FF6600"/>
                </a:solidFill>
              </a:rPr>
              <a:t>ALTA CONFLITTUALITA’ nelle SEPARAZIONI :</a:t>
            </a:r>
            <a:br>
              <a:rPr lang="it-IT" sz="2700" b="1" dirty="0">
                <a:solidFill>
                  <a:srgbClr val="FF6600"/>
                </a:solidFill>
              </a:rPr>
            </a:br>
            <a:r>
              <a:rPr lang="it-IT" sz="2700" b="1" dirty="0">
                <a:solidFill>
                  <a:srgbClr val="FF6600"/>
                </a:solidFill>
              </a:rPr>
              <a:t>la COORDINAZIONE GENITORIALE a TUTELA dei MINORI</a:t>
            </a:r>
            <a:br>
              <a:rPr lang="it-IT" sz="2700" b="1" dirty="0">
                <a:solidFill>
                  <a:srgbClr val="FF6600"/>
                </a:solidFill>
              </a:rPr>
            </a:br>
            <a:br>
              <a:rPr lang="it-IT" sz="3600" b="1" dirty="0">
                <a:solidFill>
                  <a:srgbClr val="FF3300"/>
                </a:solidFill>
              </a:rPr>
            </a:br>
            <a:r>
              <a:rPr lang="it-IT" sz="3600" b="1" u="sng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Somiglianze e differenze tra  CO.GE.  e  C.T.U.</a:t>
            </a:r>
            <a:br>
              <a:rPr lang="it-IT" sz="3600" b="1" u="sng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3600" b="1" dirty="0">
                <a:solidFill>
                  <a:srgbClr val="FF3300"/>
                </a:solidFill>
              </a:rPr>
            </a:br>
            <a:br>
              <a:rPr lang="it-IT" sz="2200" b="1" i="1" dirty="0"/>
            </a:br>
            <a:br>
              <a:rPr lang="it-IT" sz="2200" b="1" i="1" dirty="0"/>
            </a:br>
            <a:r>
              <a:rPr lang="it-IT" sz="2200" b="1" i="1" dirty="0"/>
              <a:t>Lara Maria Patrono - Psicologa, psicoterapeuta, mediatrice familiare, coordinatrice genitoriale,</a:t>
            </a:r>
            <a:br>
              <a:rPr lang="it-IT" sz="2200" b="1" i="1" dirty="0"/>
            </a:br>
            <a:r>
              <a:rPr lang="it-IT" sz="2200" b="1" i="1" dirty="0"/>
              <a:t>         consulente tecnico del Tribunale e della Procura di Vercelli</a:t>
            </a:r>
            <a:br>
              <a:rPr lang="it-IT" sz="2200" b="1" i="1" dirty="0"/>
            </a:br>
            <a:endParaRPr lang="it-IT" sz="2200" b="1" i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8FC9EB3-BC79-43EF-BC4C-354B1EB0D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9294" y="390338"/>
            <a:ext cx="9144000" cy="1854802"/>
          </a:xfrm>
          <a:ln w="57150">
            <a:solidFill>
              <a:srgbClr val="FF66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endParaRPr lang="it-IT" b="1" dirty="0"/>
          </a:p>
          <a:p>
            <a:r>
              <a:rPr lang="it-IT" sz="3200" i="1" dirty="0"/>
              <a:t>Ivrea - Ordine degli Avvocati</a:t>
            </a:r>
          </a:p>
          <a:p>
            <a:endParaRPr lang="it-IT" sz="1200" i="1" dirty="0"/>
          </a:p>
          <a:p>
            <a:r>
              <a:rPr lang="it-IT" i="1" dirty="0"/>
              <a:t>15 Aprile 2021</a:t>
            </a:r>
          </a:p>
        </p:txBody>
      </p:sp>
    </p:spTree>
    <p:extLst>
      <p:ext uri="{BB962C8B-B14F-4D97-AF65-F5344CB8AC3E}">
        <p14:creationId xmlns:p14="http://schemas.microsoft.com/office/powerpoint/2010/main" val="2133828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CD4CACC1-1BF2-4333-81DD-8E83FCDCDB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414076"/>
              </p:ext>
            </p:extLst>
          </p:nvPr>
        </p:nvGraphicFramePr>
        <p:xfrm>
          <a:off x="728663" y="155683"/>
          <a:ext cx="10396537" cy="65651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5736">
                  <a:extLst>
                    <a:ext uri="{9D8B030D-6E8A-4147-A177-3AD203B41FA5}">
                      <a16:colId xmlns:a16="http://schemas.microsoft.com/office/drawing/2014/main" val="3422553648"/>
                    </a:ext>
                  </a:extLst>
                </a:gridCol>
                <a:gridCol w="4061581">
                  <a:extLst>
                    <a:ext uri="{9D8B030D-6E8A-4147-A177-3AD203B41FA5}">
                      <a16:colId xmlns:a16="http://schemas.microsoft.com/office/drawing/2014/main" val="1829993487"/>
                    </a:ext>
                  </a:extLst>
                </a:gridCol>
                <a:gridCol w="5189220">
                  <a:extLst>
                    <a:ext uri="{9D8B030D-6E8A-4147-A177-3AD203B41FA5}">
                      <a16:colId xmlns:a16="http://schemas.microsoft.com/office/drawing/2014/main" val="952785972"/>
                    </a:ext>
                  </a:extLst>
                </a:gridCol>
              </a:tblGrid>
              <a:tr h="4015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70" marR="399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C.T.U.</a:t>
                      </a:r>
                      <a:endParaRPr lang="it-IT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70" marR="399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CO.GE.</a:t>
                      </a:r>
                      <a:endParaRPr lang="it-IT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70" marR="399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005157"/>
                  </a:ext>
                </a:extLst>
              </a:tr>
              <a:tr h="367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Contesto</a:t>
                      </a:r>
                    </a:p>
                  </a:txBody>
                  <a:tcPr marL="39970" marR="399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Endo processuale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70" marR="399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Endo processuale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Extra processuale (prima o dopo la C.T.U.)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8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9970" marR="399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874980"/>
                  </a:ext>
                </a:extLst>
              </a:tr>
              <a:tr h="23945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Obiettivi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70" marR="399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i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Presupposto: dubbia la migliore condizione di affido; dubbie le capacità genitoriali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Valutazione delle capacità genitoriali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Valutazione del benessere psico-fisico dei figli minori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Valutazione della relazione dei genitori con ciascun figlio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Valutazione della capacità del singolo genitore di garantire la figura dell’altro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Valutazione del tipo di affidamento più adatto per garantire le esigenze del minore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Indicazione su </a:t>
                      </a: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: eventuali interventi di sostegno a favore della prole o </a:t>
                      </a:r>
                      <a:r>
                        <a:rPr lang="it-IT" sz="1200" b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dei genitori; </a:t>
                      </a: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migliore collocazione abitativa </a:t>
                      </a:r>
                      <a:r>
                        <a:rPr lang="it-IT" sz="1200" b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dei figli; </a:t>
                      </a: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proposta di calendario di visita per il genitore non collocatario</a:t>
                      </a:r>
                      <a:endParaRPr lang="it-IT" sz="8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9970" marR="399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i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Presupposto: l’affido è condiviso e le funzioni genitoriali sono sufficientemente adeguate &gt; è il conflitto tra i genitori che crea danno e pregiudizio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Monitoraggio del rispetto del Decreto del Giudice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Riduzione del livello di conflittualità &gt; riduzione del rischio di danno per i minori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Case management &gt; verifica bisogni della famiglia, elaborazione risposte, esecuzione decisioni, contatti e comunicazione con tutti i soggetti di riferimento per il nucleo familiare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Accompagnamento verso una comunicazione più efficace e funzionale &gt; proteggere e sostenere la relazione genitoriale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Accompagnamento nelle scelte che riguardano la prole &gt; elaborazione e implementazione del progetto genitoriale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9970" marR="399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386066"/>
                  </a:ext>
                </a:extLst>
              </a:tr>
              <a:tr h="1962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Funzione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70" marR="399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i="0" u="non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Osservazione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i="0" u="non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Descrizione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i="0" u="non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Valutazione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i="0" u="non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Interpretazione</a:t>
                      </a:r>
                      <a:endParaRPr lang="it-IT" sz="1200" b="1" i="0" u="non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i="0" u="non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Ipotesi</a:t>
                      </a:r>
                    </a:p>
                  </a:txBody>
                  <a:tcPr marL="39970" marR="399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i="0" u="non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Osservazione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i="0" u="non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Monitoraggio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i="0" u="non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Descrizione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i="0" u="non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Orientamento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i="0" u="non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Accompagnamento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i="0" u="non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Educazione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i="0" u="non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Coordinamento</a:t>
                      </a:r>
                    </a:p>
                  </a:txBody>
                  <a:tcPr marL="39970" marR="399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915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217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FCB5627F-EBF5-4E2D-9A1D-71FD22871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167796"/>
              </p:ext>
            </p:extLst>
          </p:nvPr>
        </p:nvGraphicFramePr>
        <p:xfrm>
          <a:off x="759426" y="257175"/>
          <a:ext cx="10673148" cy="61679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2455">
                  <a:extLst>
                    <a:ext uri="{9D8B030D-6E8A-4147-A177-3AD203B41FA5}">
                      <a16:colId xmlns:a16="http://schemas.microsoft.com/office/drawing/2014/main" val="2366384263"/>
                    </a:ext>
                  </a:extLst>
                </a:gridCol>
                <a:gridCol w="4014387">
                  <a:extLst>
                    <a:ext uri="{9D8B030D-6E8A-4147-A177-3AD203B41FA5}">
                      <a16:colId xmlns:a16="http://schemas.microsoft.com/office/drawing/2014/main" val="430728023"/>
                    </a:ext>
                  </a:extLst>
                </a:gridCol>
                <a:gridCol w="5136306">
                  <a:extLst>
                    <a:ext uri="{9D8B030D-6E8A-4147-A177-3AD203B41FA5}">
                      <a16:colId xmlns:a16="http://schemas.microsoft.com/office/drawing/2014/main" val="2646810625"/>
                    </a:ext>
                  </a:extLst>
                </a:gridCol>
              </a:tblGrid>
              <a:tr h="423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90" marR="32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C.T.U.</a:t>
                      </a:r>
                      <a:endParaRPr lang="it-IT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90" marR="32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CO.GE.</a:t>
                      </a:r>
                      <a:endParaRPr lang="it-IT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90" marR="32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343395"/>
                  </a:ext>
                </a:extLst>
              </a:tr>
              <a:tr h="1480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Atteggiamento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90" marR="32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Obiettivo, imparziale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90" marR="32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Obiettivo, imparziale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Equidistante (o equivicino?)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Correttivo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Contenitivo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90" marR="32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62758"/>
                  </a:ext>
                </a:extLst>
              </a:tr>
              <a:tr h="527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Stile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90" marR="32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Autorevole, direttivo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90" marR="32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Autorevole, direttivo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90" marR="32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036316"/>
                  </a:ext>
                </a:extLst>
              </a:tr>
              <a:tr h="2653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Figure coinvolte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90" marR="32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Genitori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Figli minori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Famiglie di origine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* * *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Adulti di riferimento per la prole (insegnanti, pediatra, eventuali altri specialisti…)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Operatori del Servizio Sociale e/o Sanitario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90" marR="32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Genitori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* * *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Avvocati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* * *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Figli minori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Adulti di riferimento per la prole (insegnanti, pediatra, eventuali altri specialisti…)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Operatori del Servizio Sociale e/o Sanitario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90" marR="32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021872"/>
                  </a:ext>
                </a:extLst>
              </a:tr>
              <a:tr h="10695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Riservatezza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90" marR="32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90" marR="32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90" marR="32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746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991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221AAAB-1456-4B61-B8B3-2444BA1F0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366986"/>
              </p:ext>
            </p:extLst>
          </p:nvPr>
        </p:nvGraphicFramePr>
        <p:xfrm>
          <a:off x="400050" y="495300"/>
          <a:ext cx="11144251" cy="52651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2341">
                  <a:extLst>
                    <a:ext uri="{9D8B030D-6E8A-4147-A177-3AD203B41FA5}">
                      <a16:colId xmlns:a16="http://schemas.microsoft.com/office/drawing/2014/main" val="3776628292"/>
                    </a:ext>
                  </a:extLst>
                </a:gridCol>
                <a:gridCol w="3954689">
                  <a:extLst>
                    <a:ext uri="{9D8B030D-6E8A-4147-A177-3AD203B41FA5}">
                      <a16:colId xmlns:a16="http://schemas.microsoft.com/office/drawing/2014/main" val="219693918"/>
                    </a:ext>
                  </a:extLst>
                </a:gridCol>
                <a:gridCol w="5557221">
                  <a:extLst>
                    <a:ext uri="{9D8B030D-6E8A-4147-A177-3AD203B41FA5}">
                      <a16:colId xmlns:a16="http://schemas.microsoft.com/office/drawing/2014/main" val="954914690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99" marR="31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C.T.U.</a:t>
                      </a:r>
                      <a:endParaRPr lang="it-IT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99" marR="31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CO.GE.</a:t>
                      </a:r>
                      <a:endParaRPr lang="it-IT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99" marR="31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440387"/>
                  </a:ext>
                </a:extLst>
              </a:tr>
              <a:tr h="2008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Documentazione prodotta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99" marR="31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Nomina e successivo giuramento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Relazione peritale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Risposta alle osservazioni dei consulenti di parte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99" marR="31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Contratto iniziale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Sintesi scritta di ciascun incontro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Relazione periodica a documentazione di cosa avviene nel percorso di CO.GE.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99" marR="31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911827"/>
                  </a:ext>
                </a:extLst>
              </a:tr>
              <a:tr h="1277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Citazione a teste</a:t>
                      </a:r>
                      <a:endParaRPr lang="it-IT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99" marR="31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Sì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99" marR="31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99" marR="31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820647"/>
                  </a:ext>
                </a:extLst>
              </a:tr>
              <a:tr h="556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Tempi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99" marR="31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60/90 giorni + 15 + 15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Eventuale richiesta di proroga (per specifici approfondimenti o con valenza trasformativa)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99" marR="31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 mesi circa rinnovabili fino a 24 mesi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99" marR="31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784521"/>
                  </a:ext>
                </a:extLst>
              </a:tr>
              <a:tr h="556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Costi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99" marR="31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Elevati … per pochi spazi di riflessione per i genitori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99" marR="31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Adeguati … rispetto ad un percorso di cambiamento e di trasformazione da parte dei genitori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it-IT" sz="1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99" marR="31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713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042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216045-831D-4D97-A0AC-885F27AA6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>
                <a:solidFill>
                  <a:srgbClr val="FF66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 C.T.U. come risorsa per la CO.GE.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27FF232-028F-4BF8-B0CE-5D768B613396}"/>
              </a:ext>
            </a:extLst>
          </p:cNvPr>
          <p:cNvSpPr txBox="1"/>
          <p:nvPr/>
        </p:nvSpPr>
        <p:spPr>
          <a:xfrm>
            <a:off x="1524000" y="1862435"/>
            <a:ext cx="9144000" cy="41549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FF6600"/>
            </a:solidFill>
          </a:ln>
          <a:effectLst/>
        </p:spPr>
        <p:txBody>
          <a:bodyPr wrap="square">
            <a:spAutoFit/>
          </a:bodyPr>
          <a:lstStyle/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r>
              <a:rPr lang="it-IT" sz="2400" dirty="0"/>
              <a:t>Valutazione del benessere psico-fisico dei figli </a:t>
            </a:r>
          </a:p>
          <a:p>
            <a:r>
              <a:rPr lang="it-IT" sz="2400" dirty="0"/>
              <a:t>Valutazione delle funzioni genitoriali</a:t>
            </a:r>
          </a:p>
          <a:p>
            <a:endParaRPr lang="it-IT" sz="2400" dirty="0"/>
          </a:p>
          <a:p>
            <a:r>
              <a:rPr lang="it-IT" sz="2400" dirty="0"/>
              <a:t>Valutazione del conflitto</a:t>
            </a:r>
          </a:p>
          <a:p>
            <a:r>
              <a:rPr lang="it-IT" sz="2400" dirty="0"/>
              <a:t>Valutazione degli ambiti specifici sui quali il CO.GE. e i genitori potranno focalizzarsi</a:t>
            </a:r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011782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03BACB-E71E-4E7C-9A52-82B546A6F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347" y="2128022"/>
            <a:ext cx="10515600" cy="2814681"/>
          </a:xfrm>
        </p:spPr>
        <p:txBody>
          <a:bodyPr/>
          <a:lstStyle/>
          <a:p>
            <a:pPr algn="ctr"/>
            <a:r>
              <a:rPr lang="it-IT" i="1" dirty="0">
                <a:solidFill>
                  <a:srgbClr val="FF3300"/>
                </a:solidFill>
                <a:latin typeface="Algerian" panose="04020705040A02060702" pitchFamily="82" charset="0"/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3126313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933132-6684-473B-9974-B71EDADCC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625"/>
            <a:ext cx="10515600" cy="1043545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solidFill>
                  <a:srgbClr val="FF66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Quali prospettive sul 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93EDF6-8349-48E4-A6DB-6889B7FEF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218170"/>
            <a:ext cx="11020425" cy="5274705"/>
          </a:xfrm>
          <a:ln w="57150">
            <a:solidFill>
              <a:srgbClr val="FF66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it-IT" i="1" u="sng" dirty="0">
              <a:uFill>
                <a:solidFill>
                  <a:srgbClr val="FF6600"/>
                </a:solidFill>
              </a:uFill>
            </a:endParaRPr>
          </a:p>
          <a:p>
            <a:pPr marL="0" indent="0" algn="ctr">
              <a:buNone/>
            </a:pPr>
            <a:r>
              <a:rPr lang="it-IT" i="1" u="sng" dirty="0">
                <a:uFill>
                  <a:solidFill>
                    <a:srgbClr val="FF6600"/>
                  </a:solidFill>
                </a:uFill>
              </a:rPr>
              <a:t>Per informazioni e approfondimenti </a:t>
            </a:r>
          </a:p>
          <a:p>
            <a:pPr marL="0" indent="0" algn="ctr">
              <a:buNone/>
            </a:pPr>
            <a:r>
              <a:rPr lang="it-IT" i="1" u="sng" dirty="0">
                <a:uFill>
                  <a:solidFill>
                    <a:srgbClr val="FF6600"/>
                  </a:solidFill>
                </a:uFill>
              </a:rPr>
              <a:t>è possibile contattare il Gruppo territoriale di studio AI.CO.GE.</a:t>
            </a:r>
          </a:p>
          <a:p>
            <a:pPr marL="0" indent="0" algn="ctr">
              <a:buNone/>
            </a:pPr>
            <a:r>
              <a:rPr lang="it-IT" i="1" u="sng" dirty="0">
                <a:uFill>
                  <a:solidFill>
                    <a:srgbClr val="FF6600"/>
                  </a:solidFill>
                </a:uFill>
              </a:rPr>
              <a:t>(Ivrea, Vercelli, Biella, Casale Monferrato, Asti, Torino)</a:t>
            </a:r>
          </a:p>
          <a:p>
            <a:pPr marL="0" indent="0" algn="ctr">
              <a:buNone/>
            </a:pPr>
            <a:endParaRPr lang="it-IT" i="1" u="sng" dirty="0">
              <a:uFill>
                <a:solidFill>
                  <a:srgbClr val="FF6600"/>
                </a:solidFill>
              </a:uFill>
            </a:endParaRPr>
          </a:p>
          <a:p>
            <a:pPr marL="0" indent="0" algn="ctr">
              <a:buNone/>
            </a:pPr>
            <a:r>
              <a:rPr lang="it-IT" i="1" u="sng" dirty="0">
                <a:uFill>
                  <a:solidFill>
                    <a:srgbClr val="FF6600"/>
                  </a:solidFill>
                </a:uFill>
              </a:rPr>
              <a:t>Cell. 3402365457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Pamela BAGATELLO - Educatrice professionale, mediatrice familiare, coordinatrice genitoriale </a:t>
            </a:r>
          </a:p>
          <a:p>
            <a:pPr marL="0" indent="0">
              <a:buNone/>
            </a:pPr>
            <a:endParaRPr lang="it-IT" sz="1900" dirty="0"/>
          </a:p>
          <a:p>
            <a:pPr marL="0" indent="0">
              <a:buNone/>
            </a:pPr>
            <a:r>
              <a:rPr lang="it-IT" dirty="0"/>
              <a:t>Lara Maria PATRONO - Psicologa, psicoterapeuta, mediatrice familiare, coordinatrice genitoriale,</a:t>
            </a:r>
          </a:p>
          <a:p>
            <a:pPr marL="0" indent="0">
              <a:buNone/>
            </a:pPr>
            <a:r>
              <a:rPr lang="it-IT" dirty="0"/>
              <a:t>                                         consulente tecnico del Tribunale e della Procura di Vercelli</a:t>
            </a:r>
          </a:p>
          <a:p>
            <a:pPr marL="0" indent="0">
              <a:buNone/>
            </a:pPr>
            <a:endParaRPr lang="it-IT" sz="1900" dirty="0"/>
          </a:p>
          <a:p>
            <a:pPr marL="0" indent="0">
              <a:buNone/>
            </a:pPr>
            <a:r>
              <a:rPr lang="it-IT" dirty="0"/>
              <a:t>Simona RAMELLA PAIA - Psicologa, psicoterapeuta, coordinatrice genitoriale, perito del Tribunale di Biella</a:t>
            </a:r>
          </a:p>
          <a:p>
            <a:pPr marL="0" indent="0">
              <a:buNone/>
            </a:pPr>
            <a:endParaRPr lang="it-IT" sz="1900" dirty="0"/>
          </a:p>
          <a:p>
            <a:pPr marL="0" indent="0">
              <a:buNone/>
            </a:pPr>
            <a:r>
              <a:rPr lang="it-IT" dirty="0"/>
              <a:t>Claudia TOSELLO - Psicologa, psicoterapeuta, coordinatrice genitoriale, consulente tecnico del Tribunale</a:t>
            </a:r>
          </a:p>
          <a:p>
            <a:pPr marL="0" indent="0">
              <a:buNone/>
            </a:pPr>
            <a:r>
              <a:rPr lang="it-IT" dirty="0"/>
              <a:t>                                                                                                                                                                         di Vercelli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17624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680</Words>
  <Application>Microsoft Office PowerPoint</Application>
  <PresentationFormat>Widescreen</PresentationFormat>
  <Paragraphs>133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Cambria</vt:lpstr>
      <vt:lpstr>Tema di Office</vt:lpstr>
      <vt:lpstr> ALTA CONFLITTUALITA’ nelle SEPARAZIONI : la COORDINAZIONE GENITORIALE a TUTELA dei MINORI  Somiglianze e differenze tra  CO.GE.  e  C.T.U.    Lara Maria Patrono - Psicologa, psicoterapeuta, mediatrice familiare, coordinatrice genitoriale,          consulente tecnico del Tribunale e della Procura di Vercelli </vt:lpstr>
      <vt:lpstr>Presentazione standard di PowerPoint</vt:lpstr>
      <vt:lpstr>Presentazione standard di PowerPoint</vt:lpstr>
      <vt:lpstr>Presentazione standard di PowerPoint</vt:lpstr>
      <vt:lpstr>La C.T.U. come risorsa per la CO.GE.</vt:lpstr>
      <vt:lpstr>Grazie per l’attenzione</vt:lpstr>
      <vt:lpstr>Quali prospettive sul Territorio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ALTA CONFLITTUALITA’ nelle SEPARAZIONI : la COORDINAZIONE GENITORIALE  a TUTELA dei MINORI   Pamela Bagatello – Educatrice professionale, mediatrice familiare, coordinatrice genitoriale  Lara Maria Patrono – Psicologa, psicoterapeuta, mediatrice familiare, coordinatrice genitoriale, consulente tecnico del Tribunale e della Procura di Vercelli</dc:title>
  <dc:creator>Lara Maria Patrono</dc:creator>
  <cp:lastModifiedBy>Lara Maria Patrono</cp:lastModifiedBy>
  <cp:revision>48</cp:revision>
  <dcterms:created xsi:type="dcterms:W3CDTF">2021-03-18T09:24:53Z</dcterms:created>
  <dcterms:modified xsi:type="dcterms:W3CDTF">2021-04-15T14:17:27Z</dcterms:modified>
</cp:coreProperties>
</file>