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62" r:id="rId3"/>
    <p:sldId id="257" r:id="rId4"/>
    <p:sldId id="260" r:id="rId5"/>
    <p:sldId id="258" r:id="rId6"/>
    <p:sldId id="259" r:id="rId7"/>
    <p:sldId id="261" r:id="rId8"/>
  </p:sldIdLst>
  <p:sldSz cx="9144000" cy="5143500" type="screen16x9"/>
  <p:notesSz cx="6858000" cy="9144000"/>
  <p:embeddedFontLst>
    <p:embeddedFont>
      <p:font typeface="Caveat" panose="020B0604020202020204" charset="0"/>
      <p:regular r:id="rId10"/>
      <p:bold r:id="rId11"/>
    </p:embeddedFont>
    <p:embeddedFont>
      <p:font typeface="Lustria" panose="020B0604020202020204" charset="0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BFA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3d7ba778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3d7ba778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3d7ba778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3d7ba778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6507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e3d7ba7780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e3d7ba7780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e3d7ba7780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e3d7ba7780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hyperlink" Target="http://www.cr.piemonte.it/dwd/organismi/garante_infanzia_adolescenza/2018/infanzia_modulo_domanda-bando_2-7-18(1)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garante.infanzia@cr.piemonte.it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://www.cr.piemonte.it/dwd/organismi/garante_infanzia_adolescenza/2018/BANDO-nuova_privacy1-3-18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s://kmc.l2l.cineca.it/html5/html5lib/v2.81.4/mwEmbedFrame.php/p/107/uiconf_id/23448467/entry_id/0_0q467or2?wid=_107&amp;iframeembed=true&amp;playerId=kaltura_player&amp;entry_id=0_0q467or2&amp;flashvars%5BstreamerType%5D=auto&amp;flashvars%5BlocalizationCode%5D=it&amp;flashvars%5BleadWithHTML5%5D=true&amp;flashvars%5BsideBarContainer.plugin%5D=true&amp;flashvars%5BsideBarContainer.position%5D=left&amp;flashvars%5BsideBarContainer.clickToClose%5D=true&amp;flashvars%5Bchapters.plugin%5D=true&amp;flashvars%5Bchapters.layout%5D=vertical&amp;flashvars%5Bchapters.thumbnailRotator%5D=false&amp;flashvars%5BstreamSelector.plugin%5D=true&amp;flashvars%5BEmbedPlayer.SpinnerTarget%5D=videoHolder&amp;flashvars%5BdualScreen.plugin%5D=true&amp;flashvars%5BKaltura.addCrossoriginToIframe%5D=true&amp;&amp;wid=0_gk4uvsv9" TargetMode="External"/><Relationship Id="rId7" Type="http://schemas.openxmlformats.org/officeDocument/2006/relationships/hyperlink" Target="https://kmc.l2l.cineca.it/html5/html5lib/v2.81.4/mwEmbedFrame.php/p/107/uiconf_id/23448467/entry_id/0_oyu76dyn?wid=_107&amp;iframeembed=true&amp;playerId=kaltura_player&amp;entry_id=0_oyu76dyn&amp;flashvars%5bstreamerType%5d=auto&amp;flashvars%5blocalizationCode%5d=it&amp;flashvars%5bleadWithHTML5%5d=true&amp;flashvars%5bsideBarContainer.plugin%5d=true&amp;flashvars%5bsideBarContainer.position%5d=left&amp;flashvars%5bsideBarContainer.clickToClose%5d=true&amp;flashvars%5bchapters.plugin%5d=true&amp;flashvars%5bchapters.layout%5d=vertical&amp;flashvars%5bchapters.thumbnailRotator%5d=false&amp;flashvars%5bstreamSelector.plugin%5d=true&amp;flashvars%5bEmbedPlayer.SpinnerTarget%5d=videoHolder&amp;flashvars%5bdualScreen.plugin%5d=true&amp;flashvars%5bKaltura.addCrossoriginToIframe%5d=true&amp;&amp;wid=0_nj8nyxgq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kmc.l2l.cineca.it/html5/html5lib/v2.81.4/mwEmbedFrame.php/p/107/uiconf_id/23448467/entry_id/0_pu09v5s4?wid=_107&amp;iframeembed=true&amp;playerId=kaltura_player&amp;entry_id=0_pu09v5s4&amp;flashvars%5BstreamerType%5D=auto&amp;flashvars%5BlocalizationCode%5D=it&amp;flashvars%5BleadWithHTML5%5D=true&amp;flashvars%5BsideBarContainer.plugin%5D=true&amp;flashvars%5BsideBarContainer.position%5D=left&amp;flashvars%5BsideBarContainer.clickToClose%5D=true&amp;flashvars%5Bchapters.plugin%5D=true&amp;flashvars%5Bchapters.layout%5D=vertical&amp;flashvars%5Bchapters.thumbnailRotator%5D=false&amp;flashvars%5BstreamSelector.plugin%5D=true&amp;flashvars%5BEmbedPlayer.SpinnerTarget%5D=videoHolder&amp;flashvars%5BdualScreen.plugin%5D=true&amp;flashvars%5BKaltura.addCrossoriginToIframe%5D=true&amp;&amp;wid=0_tkdv2rgv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iris.unito.it/handle/2318/1666031#.YObp5ugzY2w" TargetMode="External"/><Relationship Id="rId3" Type="http://schemas.openxmlformats.org/officeDocument/2006/relationships/hyperlink" Target="http://www.cr.piemonte.it/dwd/organismi/garante_infanzia_adolescenza/2021/vademecum_per_i_neotutori.pdf" TargetMode="External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hyperlink" Target="https://www.secondowelfare.it/immigrazione-e-accoglienza/il-supporto-ai-tutori-volontari-di-minori-stranieri-non-accompagnati.html" TargetMode="External"/><Relationship Id="rId4" Type="http://schemas.openxmlformats.org/officeDocument/2006/relationships/image" Target="../media/image15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garante.infanzia@cr.piemonte.it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0" y="827813"/>
            <a:ext cx="4269600" cy="3180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lang="it" sz="3980" b="1" dirty="0">
                <a:solidFill>
                  <a:srgbClr val="073763"/>
                </a:solidFill>
                <a:latin typeface="Lustria"/>
                <a:ea typeface="Lustria"/>
                <a:cs typeface="Lustria"/>
                <a:sym typeface="Lustria"/>
              </a:rPr>
              <a:t>Diventare </a:t>
            </a:r>
            <a:r>
              <a:rPr lang="it" sz="4280" b="1" dirty="0">
                <a:solidFill>
                  <a:srgbClr val="FF9900"/>
                </a:solidFill>
                <a:latin typeface="Lustria"/>
                <a:ea typeface="Lustria"/>
                <a:cs typeface="Lustria"/>
                <a:sym typeface="Lustria"/>
              </a:rPr>
              <a:t>tutore volontario</a:t>
            </a:r>
            <a:r>
              <a:rPr lang="it" sz="3980" b="1" dirty="0">
                <a:solidFill>
                  <a:srgbClr val="073763"/>
                </a:solidFill>
                <a:latin typeface="Lustria"/>
                <a:ea typeface="Lustria"/>
                <a:cs typeface="Lustria"/>
                <a:sym typeface="Lustria"/>
              </a:rPr>
              <a:t> di </a:t>
            </a:r>
            <a:endParaRPr sz="3980" b="1" dirty="0">
              <a:solidFill>
                <a:srgbClr val="073763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lang="it" sz="4413" b="1" dirty="0">
                <a:solidFill>
                  <a:srgbClr val="6AA84F"/>
                </a:solidFill>
                <a:latin typeface="Lustria"/>
                <a:ea typeface="Lustria"/>
                <a:cs typeface="Lustria"/>
                <a:sym typeface="Lustria"/>
              </a:rPr>
              <a:t>minori stranieri non accompagnati</a:t>
            </a:r>
            <a:endParaRPr sz="4413" b="1" dirty="0">
              <a:solidFill>
                <a:srgbClr val="6AA84F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9875" y="184250"/>
            <a:ext cx="4510574" cy="2686966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12300" y="3856312"/>
            <a:ext cx="5331700" cy="12232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" name="Google Shape;57;p13"/>
          <p:cNvCxnSpPr/>
          <p:nvPr/>
        </p:nvCxnSpPr>
        <p:spPr>
          <a:xfrm>
            <a:off x="384450" y="675575"/>
            <a:ext cx="35007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13"/>
          <p:cNvCxnSpPr/>
          <p:nvPr/>
        </p:nvCxnSpPr>
        <p:spPr>
          <a:xfrm rot="10800000" flipH="1">
            <a:off x="829100" y="4160975"/>
            <a:ext cx="2748300" cy="30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Google Shape;59;p13"/>
          <p:cNvCxnSpPr/>
          <p:nvPr/>
        </p:nvCxnSpPr>
        <p:spPr>
          <a:xfrm>
            <a:off x="384450" y="565825"/>
            <a:ext cx="35007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Google Shape;60;p13"/>
          <p:cNvCxnSpPr/>
          <p:nvPr/>
        </p:nvCxnSpPr>
        <p:spPr>
          <a:xfrm rot="10800000" flipH="1">
            <a:off x="844450" y="4268400"/>
            <a:ext cx="2717700" cy="15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" name="Google Shape;61;p13"/>
          <p:cNvSpPr txBox="1"/>
          <p:nvPr/>
        </p:nvSpPr>
        <p:spPr>
          <a:xfrm>
            <a:off x="1781700" y="4360525"/>
            <a:ext cx="706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Lustria"/>
                <a:ea typeface="Lustria"/>
                <a:cs typeface="Lustria"/>
                <a:sym typeface="Lustria"/>
              </a:rPr>
              <a:t>❋❋❋</a:t>
            </a:r>
            <a:endParaRPr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781700" y="55875"/>
            <a:ext cx="706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Lustria"/>
                <a:ea typeface="Lustria"/>
                <a:cs typeface="Lustria"/>
                <a:sym typeface="Lustria"/>
              </a:rPr>
              <a:t>❋❋❋</a:t>
            </a:r>
            <a:endParaRPr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37688B3C-A43C-4DD1-881D-FE38911C3E21}"/>
              </a:ext>
            </a:extLst>
          </p:cNvPr>
          <p:cNvSpPr/>
          <p:nvPr/>
        </p:nvSpPr>
        <p:spPr>
          <a:xfrm>
            <a:off x="76200" y="83820"/>
            <a:ext cx="8975592" cy="4941538"/>
          </a:xfrm>
          <a:prstGeom prst="rect">
            <a:avLst/>
          </a:prstGeom>
          <a:noFill/>
          <a:ln w="53975" cmpd="dbl">
            <a:solidFill>
              <a:schemeClr val="tx2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47ADD92-C358-4AAB-91E3-6BB3F6E730A8}"/>
              </a:ext>
            </a:extLst>
          </p:cNvPr>
          <p:cNvSpPr txBox="1"/>
          <p:nvPr/>
        </p:nvSpPr>
        <p:spPr>
          <a:xfrm>
            <a:off x="2327942" y="630091"/>
            <a:ext cx="4472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accent5">
                    <a:lumMod val="75000"/>
                  </a:schemeClr>
                </a:solidFill>
                <a:latin typeface="Lustria" panose="020B0604020202020204" charset="0"/>
              </a:rPr>
              <a:t>REQUISITI ESSENZIALI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6792CAB3-6D90-4007-BF22-BA3B7C5CF3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864" y="210495"/>
            <a:ext cx="1226419" cy="1226419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3A0DE037-A6F8-46ED-A738-FD11E15E0E77}"/>
              </a:ext>
            </a:extLst>
          </p:cNvPr>
          <p:cNvSpPr txBox="1"/>
          <p:nvPr/>
        </p:nvSpPr>
        <p:spPr>
          <a:xfrm>
            <a:off x="722299" y="1677562"/>
            <a:ext cx="645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accent4">
                    <a:lumMod val="75000"/>
                  </a:schemeClr>
                </a:solidFill>
                <a:latin typeface="Lustria" panose="020B0604020202020204" charset="0"/>
              </a:rPr>
              <a:t>1.</a:t>
            </a:r>
            <a:endParaRPr lang="it-IT" b="1" dirty="0">
              <a:solidFill>
                <a:schemeClr val="accent4">
                  <a:lumMod val="75000"/>
                </a:schemeClr>
              </a:solidFill>
              <a:latin typeface="Lustria" panose="020B060402020202020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3CDADF9-D08E-4688-9F57-20F0F998D329}"/>
              </a:ext>
            </a:extLst>
          </p:cNvPr>
          <p:cNvSpPr txBox="1"/>
          <p:nvPr/>
        </p:nvSpPr>
        <p:spPr>
          <a:xfrm>
            <a:off x="1329338" y="1652067"/>
            <a:ext cx="48563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Lustria" panose="020B0604020202020204" charset="0"/>
              </a:rPr>
              <a:t>Cittadinanza italiana o estera, purché si conosca adeguatamente la </a:t>
            </a:r>
            <a:r>
              <a:rPr lang="it-IT" sz="1600" b="1" dirty="0">
                <a:latin typeface="Lustria" panose="020B0604020202020204" charset="0"/>
              </a:rPr>
              <a:t>lingua italiana</a:t>
            </a:r>
            <a:endParaRPr lang="it-IT" b="1" dirty="0">
              <a:latin typeface="Lustria" panose="020B060402020202020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EF7A4E6-FABA-49FE-8C20-4F66966C0D90}"/>
              </a:ext>
            </a:extLst>
          </p:cNvPr>
          <p:cNvSpPr txBox="1"/>
          <p:nvPr/>
        </p:nvSpPr>
        <p:spPr>
          <a:xfrm>
            <a:off x="1006608" y="2381719"/>
            <a:ext cx="645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accent4">
                    <a:lumMod val="75000"/>
                  </a:schemeClr>
                </a:solidFill>
                <a:latin typeface="Lustria" panose="020B0604020202020204" charset="0"/>
              </a:rPr>
              <a:t>2.</a:t>
            </a:r>
            <a:endParaRPr lang="it-IT" b="1" dirty="0">
              <a:solidFill>
                <a:schemeClr val="accent4">
                  <a:lumMod val="75000"/>
                </a:schemeClr>
              </a:solidFill>
              <a:latin typeface="Lustria" panose="020B060402020202020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9B7E786-9B2B-4611-8331-3B34366271FA}"/>
              </a:ext>
            </a:extLst>
          </p:cNvPr>
          <p:cNvSpPr txBox="1"/>
          <p:nvPr/>
        </p:nvSpPr>
        <p:spPr>
          <a:xfrm>
            <a:off x="1652067" y="2350941"/>
            <a:ext cx="48563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Lustria" panose="020B0604020202020204" charset="0"/>
              </a:rPr>
              <a:t>Residenza o </a:t>
            </a:r>
            <a:r>
              <a:rPr lang="it-IT" sz="1600" b="1" dirty="0">
                <a:latin typeface="Lustria" panose="020B0604020202020204" charset="0"/>
              </a:rPr>
              <a:t>domicilio</a:t>
            </a:r>
            <a:r>
              <a:rPr lang="it-IT" dirty="0">
                <a:latin typeface="Lustria" panose="020B0604020202020204" charset="0"/>
              </a:rPr>
              <a:t> nelle regioni Piemonte o Valle d’Aosta</a:t>
            </a:r>
            <a:endParaRPr lang="it-IT" b="1" dirty="0">
              <a:latin typeface="Lustria" panose="020B060402020202020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77E2748-9FEB-4375-9386-AE749FB7AD3C}"/>
              </a:ext>
            </a:extLst>
          </p:cNvPr>
          <p:cNvSpPr txBox="1"/>
          <p:nvPr/>
        </p:nvSpPr>
        <p:spPr>
          <a:xfrm>
            <a:off x="1319499" y="3131980"/>
            <a:ext cx="645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accent4">
                    <a:lumMod val="75000"/>
                  </a:schemeClr>
                </a:solidFill>
                <a:latin typeface="Lustria" panose="020B0604020202020204" charset="0"/>
              </a:rPr>
              <a:t>3.</a:t>
            </a:r>
            <a:endParaRPr lang="it-IT" b="1" dirty="0">
              <a:solidFill>
                <a:schemeClr val="accent4">
                  <a:lumMod val="75000"/>
                </a:schemeClr>
              </a:solidFill>
              <a:latin typeface="Lustria" panose="020B0604020202020204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02DF4DA-62B4-4F40-95BB-21503B634D74}"/>
              </a:ext>
            </a:extLst>
          </p:cNvPr>
          <p:cNvSpPr txBox="1"/>
          <p:nvPr/>
        </p:nvSpPr>
        <p:spPr>
          <a:xfrm>
            <a:off x="1682483" y="3875485"/>
            <a:ext cx="645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accent4">
                    <a:lumMod val="75000"/>
                  </a:schemeClr>
                </a:solidFill>
                <a:latin typeface="Lustria" panose="020B0604020202020204" charset="0"/>
              </a:rPr>
              <a:t>4.</a:t>
            </a:r>
            <a:endParaRPr lang="it-IT" b="1" dirty="0">
              <a:solidFill>
                <a:schemeClr val="accent4">
                  <a:lumMod val="75000"/>
                </a:schemeClr>
              </a:solidFill>
              <a:latin typeface="Lustria" panose="020B060402020202020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91C81A8-36DA-40EF-93B5-F7165476629C}"/>
              </a:ext>
            </a:extLst>
          </p:cNvPr>
          <p:cNvSpPr txBox="1"/>
          <p:nvPr/>
        </p:nvSpPr>
        <p:spPr>
          <a:xfrm>
            <a:off x="2149929" y="4528071"/>
            <a:ext cx="645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accent4">
                    <a:lumMod val="75000"/>
                  </a:schemeClr>
                </a:solidFill>
                <a:latin typeface="Lustria" panose="020B0604020202020204" charset="0"/>
              </a:rPr>
              <a:t>5.</a:t>
            </a:r>
            <a:endParaRPr lang="it-IT" b="1" dirty="0">
              <a:solidFill>
                <a:schemeClr val="accent4">
                  <a:lumMod val="75000"/>
                </a:schemeClr>
              </a:solidFill>
              <a:latin typeface="Lustria" panose="020B0604020202020204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E7F33B1-C79D-40F4-92AE-5A884FF6863E}"/>
              </a:ext>
            </a:extLst>
          </p:cNvPr>
          <p:cNvSpPr txBox="1"/>
          <p:nvPr/>
        </p:nvSpPr>
        <p:spPr>
          <a:xfrm>
            <a:off x="1943739" y="3183367"/>
            <a:ext cx="48563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Lustria" panose="020B0604020202020204" charset="0"/>
              </a:rPr>
              <a:t>Aver compiuto i </a:t>
            </a:r>
            <a:r>
              <a:rPr lang="it-IT" sz="1600" b="1" dirty="0">
                <a:latin typeface="Lustria" panose="020B0604020202020204" charset="0"/>
              </a:rPr>
              <a:t>25 anni </a:t>
            </a:r>
            <a:r>
              <a:rPr lang="it-IT" dirty="0">
                <a:latin typeface="Lustria" panose="020B0604020202020204" charset="0"/>
              </a:rPr>
              <a:t>di età</a:t>
            </a:r>
            <a:endParaRPr lang="it-IT" b="1" dirty="0">
              <a:latin typeface="Lustria" panose="020B060402020202020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F24523B-619A-4A81-9F2D-548E5C9ACF2D}"/>
              </a:ext>
            </a:extLst>
          </p:cNvPr>
          <p:cNvSpPr txBox="1"/>
          <p:nvPr/>
        </p:nvSpPr>
        <p:spPr>
          <a:xfrm>
            <a:off x="2249821" y="3933292"/>
            <a:ext cx="48563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latin typeface="Lustria" panose="020B0604020202020204" charset="0"/>
              </a:rPr>
              <a:t>Diploma</a:t>
            </a:r>
            <a:r>
              <a:rPr lang="it-IT" dirty="0">
                <a:latin typeface="Lustria" panose="020B0604020202020204" charset="0"/>
              </a:rPr>
              <a:t> di scuola media superiore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192ABC6-315D-49D9-87B0-0CD27432E931}"/>
              </a:ext>
            </a:extLst>
          </p:cNvPr>
          <p:cNvSpPr txBox="1"/>
          <p:nvPr/>
        </p:nvSpPr>
        <p:spPr>
          <a:xfrm>
            <a:off x="2601686" y="4431570"/>
            <a:ext cx="5996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Lustria" panose="020B0604020202020204" charset="0"/>
              </a:rPr>
              <a:t>Godere dei propri diritti civili e politici e non essere nelle situazioni ostative specificate nel bando pubblico  (punto 1 lett. f e g)</a:t>
            </a:r>
          </a:p>
        </p:txBody>
      </p:sp>
    </p:spTree>
    <p:extLst>
      <p:ext uri="{BB962C8B-B14F-4D97-AF65-F5344CB8AC3E}">
        <p14:creationId xmlns:p14="http://schemas.microsoft.com/office/powerpoint/2010/main" val="8133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/>
        </p:nvSpPr>
        <p:spPr>
          <a:xfrm>
            <a:off x="2260995" y="518929"/>
            <a:ext cx="3638603" cy="1215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it-IT" sz="1600" dirty="0">
                <a:latin typeface="Lustria"/>
                <a:ea typeface="Lustria"/>
                <a:cs typeface="Lustria"/>
                <a:sym typeface="Lustria"/>
              </a:rPr>
              <a:t>lettura del </a:t>
            </a:r>
            <a:r>
              <a:rPr lang="it" sz="1900" b="1" dirty="0">
                <a:solidFill>
                  <a:srgbClr val="FF0000"/>
                </a:solidFill>
                <a:latin typeface="Lustria"/>
                <a:ea typeface="Lustria"/>
                <a:cs typeface="Lustria"/>
                <a:sym typeface="Lustria"/>
              </a:rPr>
              <a:t>BANDO PUBBLICO</a:t>
            </a:r>
            <a:r>
              <a:rPr lang="it" sz="1700" dirty="0">
                <a:latin typeface="Lustria"/>
                <a:ea typeface="Lustria"/>
                <a:cs typeface="Lustria"/>
                <a:sym typeface="Lustria"/>
              </a:rPr>
              <a:t> </a:t>
            </a:r>
          </a:p>
          <a:p>
            <a:pPr lvl="0"/>
            <a:r>
              <a:rPr lang="it" sz="1600" dirty="0">
                <a:latin typeface="Lustria"/>
                <a:ea typeface="Lustria"/>
                <a:cs typeface="Lustria"/>
                <a:sym typeface="Lustria"/>
              </a:rPr>
              <a:t>del Garante per l’infanzia e l’adolescenza della Regione Piemonte</a:t>
            </a:r>
            <a:endParaRPr sz="1600" dirty="0">
              <a:latin typeface="Lustria"/>
              <a:ea typeface="Lustria"/>
              <a:cs typeface="Lustria"/>
              <a:sym typeface="Lustria"/>
            </a:endParaRPr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5243" y="516246"/>
            <a:ext cx="882426" cy="92267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 txBox="1"/>
          <p:nvPr/>
        </p:nvSpPr>
        <p:spPr>
          <a:xfrm>
            <a:off x="6281671" y="495829"/>
            <a:ext cx="26277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u="sng">
                <a:solidFill>
                  <a:schemeClr val="hlink"/>
                </a:solidFill>
                <a:latin typeface="Lustria"/>
                <a:ea typeface="Lustria"/>
                <a:cs typeface="Lustria"/>
                <a:sym typeface="Lustria"/>
                <a:hlinkClick r:id="rId4"/>
              </a:rPr>
              <a:t>http://www.cr.piemonte.it/dwd/organismi/garante_infanzia_adolescenza/2018/BANDO-nuova_privacy1-3-18.pdf</a:t>
            </a:r>
            <a:endParaRPr>
              <a:latin typeface="Lustria"/>
              <a:ea typeface="Lustria"/>
              <a:cs typeface="Lustria"/>
              <a:sym typeface="Lustria"/>
            </a:endParaRPr>
          </a:p>
        </p:txBody>
      </p:sp>
      <p:cxnSp>
        <p:nvCxnSpPr>
          <p:cNvPr id="70" name="Google Shape;70;p14"/>
          <p:cNvCxnSpPr>
            <a:cxnSpLocks/>
          </p:cNvCxnSpPr>
          <p:nvPr/>
        </p:nvCxnSpPr>
        <p:spPr>
          <a:xfrm>
            <a:off x="5737355" y="1013599"/>
            <a:ext cx="382073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pic>
        <p:nvPicPr>
          <p:cNvPr id="71" name="Google Shape;71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59663" y="2246385"/>
            <a:ext cx="868640" cy="956567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4"/>
          <p:cNvSpPr txBox="1"/>
          <p:nvPr/>
        </p:nvSpPr>
        <p:spPr>
          <a:xfrm>
            <a:off x="2211634" y="2016798"/>
            <a:ext cx="3879000" cy="1461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it-IT" sz="1600" dirty="0">
                <a:latin typeface="Lustria"/>
                <a:ea typeface="Lustria"/>
                <a:cs typeface="Lustria"/>
                <a:sym typeface="Lustria"/>
              </a:rPr>
              <a:t>compilazione del </a:t>
            </a:r>
            <a:r>
              <a:rPr lang="it" sz="1900" b="1" dirty="0">
                <a:solidFill>
                  <a:srgbClr val="38761D"/>
                </a:solidFill>
                <a:latin typeface="Lustria"/>
                <a:ea typeface="Lustria"/>
                <a:cs typeface="Lustria"/>
                <a:sym typeface="Lustria"/>
              </a:rPr>
              <a:t>MODULO</a:t>
            </a:r>
            <a:r>
              <a:rPr lang="it" sz="1900" b="1" dirty="0">
                <a:solidFill>
                  <a:srgbClr val="FF0000"/>
                </a:solidFill>
                <a:latin typeface="Lustria"/>
                <a:ea typeface="Lustria"/>
                <a:cs typeface="Lustria"/>
                <a:sym typeface="Lustria"/>
              </a:rPr>
              <a:t> </a:t>
            </a:r>
            <a:r>
              <a:rPr lang="it" sz="1600" dirty="0">
                <a:latin typeface="Lustria"/>
                <a:ea typeface="Lustria"/>
                <a:cs typeface="Lustria"/>
                <a:sym typeface="Lustria"/>
              </a:rPr>
              <a:t>di adesione al bando, da inviare a </a:t>
            </a:r>
            <a:r>
              <a:rPr lang="it" sz="1600" u="sng" dirty="0">
                <a:solidFill>
                  <a:schemeClr val="hlink"/>
                </a:solidFill>
                <a:latin typeface="Lustria"/>
                <a:ea typeface="Lustria"/>
                <a:cs typeface="Lustria"/>
                <a:sym typeface="Lustria"/>
                <a:hlinkClick r:id="rId6"/>
              </a:rPr>
              <a:t>garante.infanzia@cr.piemonte.it</a:t>
            </a:r>
            <a:r>
              <a:rPr lang="it" sz="1600" u="sng" dirty="0">
                <a:solidFill>
                  <a:schemeClr val="hlink"/>
                </a:solidFill>
                <a:latin typeface="Lustria"/>
                <a:ea typeface="Lustria"/>
                <a:cs typeface="Lustria"/>
                <a:sym typeface="Lustria"/>
              </a:rPr>
              <a:t> </a:t>
            </a:r>
            <a:r>
              <a:rPr lang="it-IT" sz="1600" dirty="0">
                <a:latin typeface="Lustria"/>
                <a:ea typeface="Lustria"/>
                <a:cs typeface="Lustria"/>
                <a:sym typeface="Lustria"/>
              </a:rPr>
              <a:t>correlato di copia di un documento di identità</a:t>
            </a:r>
            <a:r>
              <a:rPr lang="it" sz="1600" u="sng" dirty="0">
                <a:solidFill>
                  <a:schemeClr val="hlink"/>
                </a:solidFill>
                <a:latin typeface="Lustria"/>
                <a:ea typeface="Lustria"/>
                <a:cs typeface="Lustria"/>
                <a:sym typeface="Lustria"/>
              </a:rPr>
              <a:t> </a:t>
            </a:r>
            <a:r>
              <a:rPr lang="it" sz="1600" dirty="0">
                <a:latin typeface="Lustria"/>
                <a:ea typeface="Lustria"/>
                <a:cs typeface="Lustria"/>
                <a:sym typeface="Lustria"/>
              </a:rPr>
              <a:t> </a:t>
            </a:r>
            <a:endParaRPr sz="1700" dirty="0">
              <a:latin typeface="Lustria"/>
              <a:ea typeface="Lustria"/>
              <a:cs typeface="Lustria"/>
              <a:sym typeface="Lustria"/>
            </a:endParaRPr>
          </a:p>
        </p:txBody>
      </p:sp>
      <p:cxnSp>
        <p:nvCxnSpPr>
          <p:cNvPr id="73" name="Google Shape;73;p14"/>
          <p:cNvCxnSpPr/>
          <p:nvPr/>
        </p:nvCxnSpPr>
        <p:spPr>
          <a:xfrm>
            <a:off x="5704898" y="2524614"/>
            <a:ext cx="3894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74" name="Google Shape;74;p14"/>
          <p:cNvSpPr txBox="1"/>
          <p:nvPr/>
        </p:nvSpPr>
        <p:spPr>
          <a:xfrm>
            <a:off x="6338931" y="1954538"/>
            <a:ext cx="24609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u="sng">
                <a:solidFill>
                  <a:schemeClr val="hlink"/>
                </a:solidFill>
                <a:latin typeface="Lustria"/>
                <a:ea typeface="Lustria"/>
                <a:cs typeface="Lustria"/>
                <a:sym typeface="Lustria"/>
                <a:hlinkClick r:id="rId7"/>
              </a:rPr>
              <a:t>http://www.cr.piemonte.it/dwd/organismi/garante_infanzia_adolescenza/2018/infanzia_modulo_domanda-bando_2-7-18(1).pdf</a:t>
            </a:r>
            <a:endParaRPr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95C2B14-302D-4240-8F2C-925AED3CEE06}"/>
              </a:ext>
            </a:extLst>
          </p:cNvPr>
          <p:cNvSpPr/>
          <p:nvPr/>
        </p:nvSpPr>
        <p:spPr>
          <a:xfrm>
            <a:off x="76200" y="83820"/>
            <a:ext cx="8975592" cy="4941538"/>
          </a:xfrm>
          <a:prstGeom prst="rect">
            <a:avLst/>
          </a:prstGeom>
          <a:noFill/>
          <a:ln w="53975" cmpd="dbl">
            <a:solidFill>
              <a:schemeClr val="tx2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196C90A-5CD9-4169-BB2D-BAEA51CA1F71}"/>
              </a:ext>
            </a:extLst>
          </p:cNvPr>
          <p:cNvSpPr txBox="1"/>
          <p:nvPr/>
        </p:nvSpPr>
        <p:spPr>
          <a:xfrm>
            <a:off x="181274" y="813544"/>
            <a:ext cx="987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4">
                    <a:lumMod val="75000"/>
                  </a:schemeClr>
                </a:solidFill>
                <a:latin typeface="Lustria" panose="020B0604020202020204" charset="0"/>
              </a:rPr>
              <a:t>Step 1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7940803-EB82-4704-93ED-84AB2C4139BC}"/>
              </a:ext>
            </a:extLst>
          </p:cNvPr>
          <p:cNvSpPr txBox="1"/>
          <p:nvPr/>
        </p:nvSpPr>
        <p:spPr>
          <a:xfrm>
            <a:off x="186341" y="2324559"/>
            <a:ext cx="987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4">
                    <a:lumMod val="75000"/>
                  </a:schemeClr>
                </a:solidFill>
                <a:latin typeface="Lustria" panose="020B0604020202020204" charset="0"/>
              </a:rPr>
              <a:t>Step 2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1DB53F86-4B42-4FA4-B5EE-5834F9C44556}"/>
              </a:ext>
            </a:extLst>
          </p:cNvPr>
          <p:cNvSpPr txBox="1"/>
          <p:nvPr/>
        </p:nvSpPr>
        <p:spPr>
          <a:xfrm>
            <a:off x="190956" y="3929846"/>
            <a:ext cx="987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4">
                    <a:lumMod val="75000"/>
                  </a:schemeClr>
                </a:solidFill>
                <a:latin typeface="Lustria" panose="020B0604020202020204" charset="0"/>
              </a:rPr>
              <a:t>Step 3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19459A96-B4D0-40BD-8F8E-3CCE96F651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26753" y="3762840"/>
            <a:ext cx="934459" cy="934459"/>
          </a:xfrm>
          <a:prstGeom prst="rect">
            <a:avLst/>
          </a:prstGeom>
        </p:spPr>
      </p:pic>
      <p:sp>
        <p:nvSpPr>
          <p:cNvPr id="25" name="Google Shape;72;p14">
            <a:extLst>
              <a:ext uri="{FF2B5EF4-FFF2-40B4-BE49-F238E27FC236}">
                <a16:creationId xmlns:a16="http://schemas.microsoft.com/office/drawing/2014/main" id="{5692F7FC-C9F1-4F1D-B055-AFC68B62F9F3}"/>
              </a:ext>
            </a:extLst>
          </p:cNvPr>
          <p:cNvSpPr txBox="1"/>
          <p:nvPr/>
        </p:nvSpPr>
        <p:spPr>
          <a:xfrm>
            <a:off x="2328833" y="3715793"/>
            <a:ext cx="3879000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it-IT" sz="1600" dirty="0">
                <a:latin typeface="Lustria"/>
                <a:ea typeface="Lustria"/>
                <a:cs typeface="Lustria"/>
                <a:sym typeface="Lustria"/>
              </a:rPr>
              <a:t>Svolgimento di un </a:t>
            </a:r>
            <a:r>
              <a:rPr lang="it-IT" sz="1800" b="1" dirty="0">
                <a:solidFill>
                  <a:schemeClr val="accent4">
                    <a:lumMod val="75000"/>
                  </a:schemeClr>
                </a:solidFill>
                <a:latin typeface="Lustria"/>
                <a:ea typeface="Lustria"/>
                <a:cs typeface="Lustria"/>
                <a:sym typeface="Lustria"/>
              </a:rPr>
              <a:t>COLLOQUIO</a:t>
            </a:r>
            <a:r>
              <a:rPr lang="it-IT" sz="1600" dirty="0">
                <a:latin typeface="Lustria"/>
                <a:ea typeface="Lustria"/>
                <a:cs typeface="Lustria"/>
                <a:sym typeface="Lustria"/>
              </a:rPr>
              <a:t> conoscitivo con la Garante per l’infanzia e l’adolescenza</a:t>
            </a:r>
            <a:endParaRPr sz="1700" dirty="0"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/>
        </p:nvSpPr>
        <p:spPr>
          <a:xfrm>
            <a:off x="2316487" y="518930"/>
            <a:ext cx="3638603" cy="1231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it-IT" sz="1600" dirty="0">
                <a:latin typeface="Lustria"/>
                <a:ea typeface="Lustria"/>
                <a:cs typeface="Lustria"/>
                <a:sym typeface="Lustria"/>
              </a:rPr>
              <a:t>Partecipazione al 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latin typeface="Lustria"/>
                <a:ea typeface="Lustria"/>
                <a:cs typeface="Lustria"/>
                <a:sym typeface="Lustria"/>
              </a:rPr>
              <a:t>CORSO DI FORMAZIONE</a:t>
            </a:r>
            <a:r>
              <a:rPr lang="it-IT" sz="1600" dirty="0">
                <a:latin typeface="Lustria"/>
                <a:ea typeface="Lustria"/>
                <a:cs typeface="Lustria"/>
                <a:sym typeface="Lustria"/>
              </a:rPr>
              <a:t> OBBLIGATORIO della durata di 24 ore e superamento del </a:t>
            </a:r>
            <a:r>
              <a:rPr lang="it-IT" sz="1600" b="1" dirty="0">
                <a:latin typeface="Lustria"/>
                <a:ea typeface="Lustria"/>
                <a:cs typeface="Lustria"/>
                <a:sym typeface="Lustria"/>
              </a:rPr>
              <a:t>TEST FINALE</a:t>
            </a:r>
            <a:endParaRPr sz="1600" b="1" dirty="0"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95C2B14-302D-4240-8F2C-925AED3CEE06}"/>
              </a:ext>
            </a:extLst>
          </p:cNvPr>
          <p:cNvSpPr/>
          <p:nvPr/>
        </p:nvSpPr>
        <p:spPr>
          <a:xfrm>
            <a:off x="76200" y="83820"/>
            <a:ext cx="8975592" cy="4941538"/>
          </a:xfrm>
          <a:prstGeom prst="rect">
            <a:avLst/>
          </a:prstGeom>
          <a:noFill/>
          <a:ln w="53975" cmpd="dbl">
            <a:solidFill>
              <a:schemeClr val="tx2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196C90A-5CD9-4169-BB2D-BAEA51CA1F71}"/>
              </a:ext>
            </a:extLst>
          </p:cNvPr>
          <p:cNvSpPr txBox="1"/>
          <p:nvPr/>
        </p:nvSpPr>
        <p:spPr>
          <a:xfrm>
            <a:off x="181274" y="813544"/>
            <a:ext cx="987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4">
                    <a:lumMod val="75000"/>
                  </a:schemeClr>
                </a:solidFill>
                <a:latin typeface="Lustria" panose="020B0604020202020204" charset="0"/>
              </a:rPr>
              <a:t>Step 4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7940803-EB82-4704-93ED-84AB2C4139BC}"/>
              </a:ext>
            </a:extLst>
          </p:cNvPr>
          <p:cNvSpPr txBox="1"/>
          <p:nvPr/>
        </p:nvSpPr>
        <p:spPr>
          <a:xfrm>
            <a:off x="190956" y="3341988"/>
            <a:ext cx="987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4">
                    <a:lumMod val="75000"/>
                  </a:schemeClr>
                </a:solidFill>
                <a:latin typeface="Lustria" panose="020B0604020202020204" charset="0"/>
              </a:rPr>
              <a:t>Step 5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DE013F9-BA06-4FB7-B3D1-81D41B8D8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4701" y="495829"/>
            <a:ext cx="1046700" cy="10467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B4367B3E-AB1F-4B21-8C73-678BBC72C205}"/>
              </a:ext>
            </a:extLst>
          </p:cNvPr>
          <p:cNvSpPr txBox="1"/>
          <p:nvPr/>
        </p:nvSpPr>
        <p:spPr>
          <a:xfrm>
            <a:off x="5021265" y="1860115"/>
            <a:ext cx="2900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Lustria" panose="020B0604020202020204" charset="0"/>
              </a:rPr>
              <a:t>Presso il Campus Luigi Einaudi, Torino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B24C5E6F-CF3A-4D5D-8C7A-0AB20D001E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9714" y="1603500"/>
            <a:ext cx="910564" cy="910564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209BE67C-AF70-479F-9270-3989CF652C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8280" y="2973590"/>
            <a:ext cx="1046700" cy="1046700"/>
          </a:xfrm>
          <a:prstGeom prst="rect">
            <a:avLst/>
          </a:prstGeom>
        </p:spPr>
      </p:pic>
      <p:sp>
        <p:nvSpPr>
          <p:cNvPr id="23" name="Google Shape;67;p14">
            <a:extLst>
              <a:ext uri="{FF2B5EF4-FFF2-40B4-BE49-F238E27FC236}">
                <a16:creationId xmlns:a16="http://schemas.microsoft.com/office/drawing/2014/main" id="{C53B4274-D682-4BAF-A9E8-4876257FFA57}"/>
              </a:ext>
            </a:extLst>
          </p:cNvPr>
          <p:cNvSpPr txBox="1"/>
          <p:nvPr/>
        </p:nvSpPr>
        <p:spPr>
          <a:xfrm>
            <a:off x="2574019" y="2973590"/>
            <a:ext cx="3638603" cy="1231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it-IT" sz="1600" dirty="0">
                <a:latin typeface="Lustria"/>
                <a:ea typeface="Lustria"/>
                <a:cs typeface="Lustria"/>
                <a:sym typeface="Lustria"/>
              </a:rPr>
              <a:t>Iscrizione nell’  </a:t>
            </a:r>
            <a:r>
              <a:rPr lang="it-IT" sz="1800" b="1" dirty="0">
                <a:solidFill>
                  <a:srgbClr val="00B050"/>
                </a:solidFill>
                <a:latin typeface="Lustria"/>
                <a:ea typeface="Lustria"/>
                <a:cs typeface="Lustria"/>
                <a:sym typeface="Lustria"/>
              </a:rPr>
              <a:t>ELENCO DEI TUTORI VOLONTARI</a:t>
            </a:r>
            <a:r>
              <a:rPr lang="it-IT" sz="1600" dirty="0">
                <a:solidFill>
                  <a:srgbClr val="00B050"/>
                </a:solidFill>
                <a:latin typeface="Lustria"/>
                <a:ea typeface="Lustria"/>
                <a:cs typeface="Lustria"/>
                <a:sym typeface="Lustria"/>
              </a:rPr>
              <a:t> </a:t>
            </a:r>
            <a:r>
              <a:rPr lang="it-IT" sz="1600" dirty="0">
                <a:latin typeface="Lustria"/>
                <a:ea typeface="Lustria"/>
                <a:cs typeface="Lustria"/>
                <a:sym typeface="Lustria"/>
              </a:rPr>
              <a:t>presso il Tribunale per i minorenni del Piemonte e della Valle d’Aosta</a:t>
            </a:r>
            <a:endParaRPr sz="1600" b="1" dirty="0">
              <a:latin typeface="Lustria"/>
              <a:ea typeface="Lustria"/>
              <a:cs typeface="Lustria"/>
              <a:sym typeface="Lustria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6B78DA09-1241-469A-A0DF-C8988CAEA0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26306" y="1665103"/>
            <a:ext cx="613603" cy="61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445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/>
          <p:nvPr/>
        </p:nvSpPr>
        <p:spPr>
          <a:xfrm>
            <a:off x="180778" y="345109"/>
            <a:ext cx="3674209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 i="1" u="sng" dirty="0">
                <a:solidFill>
                  <a:srgbClr val="FF9900"/>
                </a:solidFill>
                <a:latin typeface="Lustria"/>
                <a:ea typeface="Lustria"/>
                <a:cs typeface="Lustria"/>
                <a:sym typeface="Lustria"/>
              </a:rPr>
              <a:t>Video informativi</a:t>
            </a:r>
            <a:endParaRPr sz="3600" b="1" i="1" u="sng" dirty="0">
              <a:solidFill>
                <a:srgbClr val="FF9900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84" name="Google Shape;84;p15"/>
          <p:cNvSpPr txBox="1"/>
          <p:nvPr/>
        </p:nvSpPr>
        <p:spPr>
          <a:xfrm>
            <a:off x="2055442" y="2422974"/>
            <a:ext cx="24432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 b="1" i="1" u="sng" dirty="0">
                <a:solidFill>
                  <a:schemeClr val="hlink"/>
                </a:solidFill>
                <a:latin typeface="Lustria"/>
                <a:ea typeface="Lustria"/>
                <a:cs typeface="Lustria"/>
                <a:sym typeface="Lustria"/>
                <a:hlinkClick r:id="rId3"/>
              </a:rPr>
              <a:t>Testimonianze</a:t>
            </a:r>
            <a:r>
              <a:rPr lang="it" sz="1900" i="1" u="sng" dirty="0">
                <a:solidFill>
                  <a:schemeClr val="hlink"/>
                </a:solidFill>
                <a:latin typeface="Lustria"/>
                <a:ea typeface="Lustria"/>
                <a:cs typeface="Lustria"/>
                <a:sym typeface="Lustria"/>
                <a:hlinkClick r:id="rId3"/>
              </a:rPr>
              <a:t> di un tutore e una tutrice </a:t>
            </a:r>
            <a:endParaRPr sz="1900" i="1" dirty="0">
              <a:solidFill>
                <a:srgbClr val="E69138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pic>
        <p:nvPicPr>
          <p:cNvPr id="85" name="Google Shape;8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17770" y="2369960"/>
            <a:ext cx="1118917" cy="1010134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95311" y="3819981"/>
            <a:ext cx="981007" cy="885632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5"/>
          <p:cNvSpPr txBox="1"/>
          <p:nvPr/>
        </p:nvSpPr>
        <p:spPr>
          <a:xfrm>
            <a:off x="3900311" y="3855199"/>
            <a:ext cx="25950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 b="1" i="1" u="sng" dirty="0">
                <a:solidFill>
                  <a:schemeClr val="hlink"/>
                </a:solidFill>
                <a:latin typeface="Lustria"/>
                <a:ea typeface="Lustria"/>
                <a:cs typeface="Lustria"/>
                <a:sym typeface="Lustria"/>
                <a:hlinkClick r:id="rId6"/>
              </a:rPr>
              <a:t>Intervista doppia</a:t>
            </a:r>
            <a:r>
              <a:rPr lang="it" sz="1900" i="1" u="sng" dirty="0">
                <a:solidFill>
                  <a:schemeClr val="hlink"/>
                </a:solidFill>
                <a:latin typeface="Lustria"/>
                <a:ea typeface="Lustria"/>
                <a:cs typeface="Lustria"/>
                <a:sym typeface="Lustria"/>
                <a:hlinkClick r:id="rId6"/>
              </a:rPr>
              <a:t> di un tutore e del suo tutelato</a:t>
            </a:r>
            <a:endParaRPr sz="1900" i="1" dirty="0">
              <a:solidFill>
                <a:srgbClr val="E69138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4537974" y="1701303"/>
            <a:ext cx="2443200" cy="76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900" b="1" i="1" u="sng" dirty="0">
                <a:solidFill>
                  <a:schemeClr val="hlink"/>
                </a:solidFill>
                <a:latin typeface="Lustria"/>
                <a:ea typeface="Lustria"/>
                <a:cs typeface="Lustria"/>
                <a:sym typeface="Lustria"/>
                <a:hlinkClick r:id="rId7"/>
              </a:rPr>
              <a:t>Chi è </a:t>
            </a:r>
            <a:r>
              <a:rPr lang="it-IT" sz="1900" i="1" u="sng" dirty="0">
                <a:solidFill>
                  <a:schemeClr val="hlink"/>
                </a:solidFill>
                <a:latin typeface="Lustria"/>
                <a:ea typeface="Lustria"/>
                <a:cs typeface="Lustria"/>
                <a:sym typeface="Lustria"/>
                <a:hlinkClick r:id="rId7"/>
              </a:rPr>
              <a:t>il tutore volontario</a:t>
            </a:r>
            <a:endParaRPr sz="1900" i="1" dirty="0">
              <a:solidFill>
                <a:srgbClr val="E69138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pic>
        <p:nvPicPr>
          <p:cNvPr id="89" name="Google Shape;89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899929" y="1637740"/>
            <a:ext cx="885626" cy="885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5"/>
          <p:cNvPicPr preferRelativeResize="0"/>
          <p:nvPr/>
        </p:nvPicPr>
        <p:blipFill>
          <a:blip r:embed="rId9">
            <a:alphaModFix amt="52999"/>
          </a:blip>
          <a:stretch>
            <a:fillRect/>
          </a:stretch>
        </p:blipFill>
        <p:spPr>
          <a:xfrm rot="-10495889" flipH="1">
            <a:off x="5533982" y="770653"/>
            <a:ext cx="699714" cy="916013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5"/>
          <p:cNvSpPr/>
          <p:nvPr/>
        </p:nvSpPr>
        <p:spPr>
          <a:xfrm>
            <a:off x="6272792" y="255179"/>
            <a:ext cx="1827000" cy="885600"/>
          </a:xfrm>
          <a:prstGeom prst="wedgeEllipseCallout">
            <a:avLst>
              <a:gd name="adj1" fmla="val -20833"/>
              <a:gd name="adj2" fmla="val 62500"/>
            </a:avLst>
          </a:prstGeom>
          <a:noFill/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 b="1">
                <a:solidFill>
                  <a:srgbClr val="666666"/>
                </a:solidFill>
                <a:latin typeface="Caveat"/>
                <a:ea typeface="Caveat"/>
                <a:cs typeface="Caveat"/>
                <a:sym typeface="Caveat"/>
              </a:rPr>
              <a:t>CLICCAMI!</a:t>
            </a:r>
            <a:endParaRPr sz="1900" b="1">
              <a:solidFill>
                <a:srgbClr val="666666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460C20D5-4956-4340-AC90-E83AE5F4B6AE}"/>
              </a:ext>
            </a:extLst>
          </p:cNvPr>
          <p:cNvSpPr/>
          <p:nvPr/>
        </p:nvSpPr>
        <p:spPr>
          <a:xfrm>
            <a:off x="76200" y="83820"/>
            <a:ext cx="8975592" cy="4941538"/>
          </a:xfrm>
          <a:prstGeom prst="rect">
            <a:avLst/>
          </a:prstGeom>
          <a:noFill/>
          <a:ln w="53975" cmpd="dbl">
            <a:solidFill>
              <a:schemeClr val="tx2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AC7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D3B4D08-B91E-4D2D-AA1E-F5D012B94E50}"/>
              </a:ext>
            </a:extLst>
          </p:cNvPr>
          <p:cNvSpPr/>
          <p:nvPr/>
        </p:nvSpPr>
        <p:spPr>
          <a:xfrm>
            <a:off x="76200" y="83820"/>
            <a:ext cx="8975592" cy="4941538"/>
          </a:xfrm>
          <a:prstGeom prst="rect">
            <a:avLst/>
          </a:prstGeom>
          <a:noFill/>
          <a:ln w="53975" cmpd="dbl">
            <a:solidFill>
              <a:schemeClr val="tx2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7B83657-0041-4F3E-B46C-A8073A342EE0}"/>
              </a:ext>
            </a:extLst>
          </p:cNvPr>
          <p:cNvSpPr txBox="1"/>
          <p:nvPr/>
        </p:nvSpPr>
        <p:spPr>
          <a:xfrm>
            <a:off x="159230" y="193433"/>
            <a:ext cx="66538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B050"/>
                </a:solidFill>
                <a:latin typeface="Lustria" panose="020B0604020202020204" charset="0"/>
              </a:rPr>
              <a:t>…Per approfondire il tema della </a:t>
            </a:r>
            <a:r>
              <a:rPr lang="it-IT" sz="2400" b="1" dirty="0">
                <a:solidFill>
                  <a:srgbClr val="00B050"/>
                </a:solidFill>
                <a:latin typeface="Lustria" panose="020B0604020202020204" charset="0"/>
              </a:rPr>
              <a:t>TUTELA</a:t>
            </a:r>
            <a:r>
              <a:rPr lang="it-IT" sz="2000" b="1" dirty="0">
                <a:solidFill>
                  <a:srgbClr val="00B050"/>
                </a:solidFill>
                <a:latin typeface="Lustria" panose="020B0604020202020204" charset="0"/>
              </a:rPr>
              <a:t> e della </a:t>
            </a:r>
          </a:p>
          <a:p>
            <a:r>
              <a:rPr lang="it-IT" sz="2400" b="1" dirty="0">
                <a:solidFill>
                  <a:srgbClr val="00B050"/>
                </a:solidFill>
                <a:latin typeface="Lustria" panose="020B0604020202020204" charset="0"/>
              </a:rPr>
              <a:t>RELAZIONE</a:t>
            </a:r>
            <a:r>
              <a:rPr lang="it-IT" sz="2000" b="1" dirty="0">
                <a:solidFill>
                  <a:srgbClr val="00B050"/>
                </a:solidFill>
                <a:latin typeface="Lustria" panose="020B0604020202020204" charset="0"/>
              </a:rPr>
              <a:t> tra tutore/tutrice e tutelato/a…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396A0CB-327F-407E-9B75-D797E66E7D73}"/>
              </a:ext>
            </a:extLst>
          </p:cNvPr>
          <p:cNvSpPr txBox="1"/>
          <p:nvPr/>
        </p:nvSpPr>
        <p:spPr>
          <a:xfrm>
            <a:off x="2268121" y="2949883"/>
            <a:ext cx="3500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>
                <a:solidFill>
                  <a:schemeClr val="accent1">
                    <a:lumMod val="50000"/>
                  </a:schemeClr>
                </a:solidFill>
                <a:latin typeface="Lustria" panose="020B0604020202020204" charset="0"/>
                <a:hlinkClick r:id="rId3"/>
              </a:rPr>
              <a:t>Vademecum per </a:t>
            </a:r>
            <a:r>
              <a:rPr lang="it-IT" b="1" i="1" dirty="0" err="1">
                <a:solidFill>
                  <a:schemeClr val="accent1">
                    <a:lumMod val="50000"/>
                  </a:schemeClr>
                </a:solidFill>
                <a:latin typeface="Lustria" panose="020B0604020202020204" charset="0"/>
                <a:hlinkClick r:id="rId3"/>
              </a:rPr>
              <a:t>neotutori</a:t>
            </a:r>
            <a:r>
              <a:rPr lang="it-IT" b="1" i="1" dirty="0">
                <a:solidFill>
                  <a:schemeClr val="accent1">
                    <a:lumMod val="50000"/>
                  </a:schemeClr>
                </a:solidFill>
                <a:latin typeface="Lustria" panose="020B0604020202020204" charset="0"/>
                <a:hlinkClick r:id="rId3"/>
              </a:rPr>
              <a:t> e </a:t>
            </a:r>
            <a:r>
              <a:rPr lang="it-IT" b="1" i="1" dirty="0" err="1">
                <a:solidFill>
                  <a:schemeClr val="accent1">
                    <a:lumMod val="50000"/>
                  </a:schemeClr>
                </a:solidFill>
                <a:latin typeface="Lustria" panose="020B0604020202020204" charset="0"/>
                <a:hlinkClick r:id="rId3"/>
              </a:rPr>
              <a:t>neotutrici</a:t>
            </a:r>
            <a:endParaRPr lang="it-IT" b="1" i="1" dirty="0">
              <a:solidFill>
                <a:schemeClr val="accent1">
                  <a:lumMod val="50000"/>
                </a:schemeClr>
              </a:solidFill>
              <a:latin typeface="Lustria" panose="020B060402020202020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2F9CE47-DC45-4A3B-83AB-E298A6E5F8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306" y="2287286"/>
            <a:ext cx="1423643" cy="1874061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D296BEDB-DE5E-4E10-9819-DE7CFD6A2FCD}"/>
              </a:ext>
            </a:extLst>
          </p:cNvPr>
          <p:cNvSpPr txBox="1"/>
          <p:nvPr/>
        </p:nvSpPr>
        <p:spPr>
          <a:xfrm>
            <a:off x="2268121" y="4205158"/>
            <a:ext cx="3500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>
                <a:latin typeface="Lustria" panose="020B0604020202020204" charset="0"/>
                <a:hlinkClick r:id="rId5"/>
              </a:rPr>
              <a:t>L’esperienza del gruppi di supporto ai tutori volontari nominati</a:t>
            </a:r>
            <a:endParaRPr lang="it-IT" b="1" i="1" dirty="0">
              <a:latin typeface="Lustria" panose="020B060402020202020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44C0B39F-7B3B-4B83-9EA0-A7CDD4C3FC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8716" y="4205158"/>
            <a:ext cx="2710004" cy="744909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B29944F-B9B1-4D05-A035-DE6D536EB2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85077" y="3575529"/>
            <a:ext cx="1423643" cy="629629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7CB7DF0-FD55-4ED8-829F-F3A4FDD23B71}"/>
              </a:ext>
            </a:extLst>
          </p:cNvPr>
          <p:cNvSpPr txBox="1"/>
          <p:nvPr/>
        </p:nvSpPr>
        <p:spPr>
          <a:xfrm>
            <a:off x="2268121" y="1517284"/>
            <a:ext cx="45449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>
                <a:solidFill>
                  <a:schemeClr val="accent1">
                    <a:lumMod val="50000"/>
                  </a:schemeClr>
                </a:solidFill>
                <a:latin typeface="Lustria" panose="020B0604020202020204" charset="0"/>
                <a:hlinkClick r:id="rId8"/>
              </a:rPr>
              <a:t>Tutori volontari di minori stranieri non accompagnati. Materiali per l'informazione e la formazione,  J. Long (a cura di) </a:t>
            </a:r>
            <a:r>
              <a:rPr lang="it-IT" b="1" i="1" dirty="0" err="1">
                <a:solidFill>
                  <a:schemeClr val="accent1">
                    <a:lumMod val="50000"/>
                  </a:schemeClr>
                </a:solidFill>
                <a:latin typeface="Lustria" panose="020B0604020202020204" charset="0"/>
                <a:hlinkClick r:id="rId8"/>
              </a:rPr>
              <a:t>Wolters</a:t>
            </a:r>
            <a:r>
              <a:rPr lang="it-IT" b="1" i="1" dirty="0">
                <a:solidFill>
                  <a:schemeClr val="accent1">
                    <a:lumMod val="50000"/>
                  </a:schemeClr>
                </a:solidFill>
                <a:latin typeface="Lustria" panose="020B0604020202020204" charset="0"/>
                <a:hlinkClick r:id="rId8"/>
              </a:rPr>
              <a:t> </a:t>
            </a:r>
            <a:r>
              <a:rPr lang="it-IT" b="1" i="1" dirty="0" err="1">
                <a:solidFill>
                  <a:schemeClr val="accent1">
                    <a:lumMod val="50000"/>
                  </a:schemeClr>
                </a:solidFill>
                <a:latin typeface="Lustria" panose="020B0604020202020204" charset="0"/>
                <a:hlinkClick r:id="rId8"/>
              </a:rPr>
              <a:t>Kluwer</a:t>
            </a:r>
            <a:r>
              <a:rPr lang="it-IT" b="1" i="1" dirty="0">
                <a:solidFill>
                  <a:schemeClr val="accent1">
                    <a:lumMod val="50000"/>
                  </a:schemeClr>
                </a:solidFill>
                <a:latin typeface="Lustria" panose="020B0604020202020204" charset="0"/>
                <a:hlinkClick r:id="rId8"/>
              </a:rPr>
              <a:t>, 2018</a:t>
            </a:r>
            <a:endParaRPr lang="it-IT" b="1" i="1" dirty="0">
              <a:solidFill>
                <a:schemeClr val="accent1">
                  <a:lumMod val="50000"/>
                </a:schemeClr>
              </a:solidFill>
              <a:latin typeface="Lustria" panose="020B0604020202020204" charset="0"/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FC2F4C5B-9627-4A38-B45A-05E572A9820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20012" y="1068219"/>
            <a:ext cx="1268696" cy="18973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F55E52F5-993F-4349-BE67-0F51AB237452}"/>
              </a:ext>
            </a:extLst>
          </p:cNvPr>
          <p:cNvSpPr/>
          <p:nvPr/>
        </p:nvSpPr>
        <p:spPr>
          <a:xfrm>
            <a:off x="76200" y="83820"/>
            <a:ext cx="8975592" cy="4941538"/>
          </a:xfrm>
          <a:prstGeom prst="rect">
            <a:avLst/>
          </a:prstGeom>
          <a:noFill/>
          <a:ln w="53975" cmpd="dbl">
            <a:solidFill>
              <a:schemeClr val="tx2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F2DF75C-6B56-44D1-9F39-05066811EFDE}"/>
              </a:ext>
            </a:extLst>
          </p:cNvPr>
          <p:cNvSpPr txBox="1"/>
          <p:nvPr/>
        </p:nvSpPr>
        <p:spPr>
          <a:xfrm>
            <a:off x="1560786" y="906517"/>
            <a:ext cx="6187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latin typeface="Lustria" panose="020B0604020202020204" charset="0"/>
              </a:rPr>
              <a:t>Per ogni informazione scrivi a </a:t>
            </a:r>
            <a:r>
              <a:rPr lang="it-IT" sz="1800" dirty="0">
                <a:latin typeface="Lustria" panose="020B0604020202020204" charset="0"/>
                <a:hlinkClick r:id="rId2"/>
              </a:rPr>
              <a:t>garante.infanzia@cr.piemonte.it</a:t>
            </a:r>
            <a:endParaRPr lang="it-IT" sz="1800" dirty="0">
              <a:latin typeface="Lustria" panose="020B0604020202020204" charset="0"/>
            </a:endParaRPr>
          </a:p>
          <a:p>
            <a:pPr algn="ctr"/>
            <a:r>
              <a:rPr lang="it-IT" sz="1800" dirty="0">
                <a:latin typeface="Lustria" panose="020B0604020202020204" charset="0"/>
              </a:rPr>
              <a:t>o invia direttamente il modulo di adesione al bando pubblico.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8DDED31-4A6C-4864-8612-8B3DF5618BCB}"/>
              </a:ext>
            </a:extLst>
          </p:cNvPr>
          <p:cNvSpPr txBox="1"/>
          <p:nvPr/>
        </p:nvSpPr>
        <p:spPr>
          <a:xfrm>
            <a:off x="2443655" y="2929543"/>
            <a:ext cx="4666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chemeClr val="accent6">
                    <a:lumMod val="75000"/>
                  </a:schemeClr>
                </a:solidFill>
                <a:latin typeface="Lustria" panose="020B0604020202020204" charset="0"/>
              </a:rPr>
              <a:t>TI ASPETTIAMO!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19B62F5-D302-4568-B07C-292594626DFC}"/>
              </a:ext>
            </a:extLst>
          </p:cNvPr>
          <p:cNvSpPr txBox="1"/>
          <p:nvPr/>
        </p:nvSpPr>
        <p:spPr>
          <a:xfrm>
            <a:off x="203375" y="4460126"/>
            <a:ext cx="3953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A cura di Giulia Gullace, Università degli Studi di Torino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43B6915-DC83-478E-B375-17B5C3C5D29C}"/>
              </a:ext>
            </a:extLst>
          </p:cNvPr>
          <p:cNvSpPr/>
          <p:nvPr/>
        </p:nvSpPr>
        <p:spPr>
          <a:xfrm>
            <a:off x="6337587" y="4689207"/>
            <a:ext cx="27142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i="1" dirty="0">
                <a:solidFill>
                  <a:schemeClr val="tx2">
                    <a:lumMod val="90000"/>
                  </a:schemeClr>
                </a:solidFill>
              </a:rPr>
              <a:t>Crediti immagini: www.flaticon.it</a:t>
            </a:r>
          </a:p>
        </p:txBody>
      </p:sp>
    </p:spTree>
    <p:extLst>
      <p:ext uri="{BB962C8B-B14F-4D97-AF65-F5344CB8AC3E}">
        <p14:creationId xmlns:p14="http://schemas.microsoft.com/office/powerpoint/2010/main" val="130594924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376</Words>
  <Application>Microsoft Office PowerPoint</Application>
  <PresentationFormat>Presentazione su schermo (16:9)</PresentationFormat>
  <Paragraphs>44</Paragraphs>
  <Slides>7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Caveat</vt:lpstr>
      <vt:lpstr>Lustria</vt:lpstr>
      <vt:lpstr>Simple Light</vt:lpstr>
      <vt:lpstr>Diventare tutore volontario di  minori stranieri non accompagnati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Diventare tutore volontario di  minori stranieri non accompagnati</dc:title>
  <dc:creator>Serra Ylenia</dc:creator>
  <cp:lastModifiedBy>Serra Ylenia</cp:lastModifiedBy>
  <cp:revision>8</cp:revision>
  <dcterms:modified xsi:type="dcterms:W3CDTF">2022-03-31T15:42:51Z</dcterms:modified>
</cp:coreProperties>
</file>